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60" r:id="rId2"/>
    <p:sldId id="257" r:id="rId3"/>
    <p:sldId id="258" r:id="rId4"/>
    <p:sldId id="259" r:id="rId5"/>
  </p:sldIdLst>
  <p:sldSz cx="7559675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139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74929B-EA1B-47E5-B638-F0EAB3BC991D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552575" y="1241425"/>
            <a:ext cx="3692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A95BBD-267E-4016-B06B-F9397C38FE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4500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552575" y="1241425"/>
            <a:ext cx="36925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FE0BD-DE45-4C06-967A-6A0EDD01729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0119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122363"/>
            <a:ext cx="6425724" cy="2387600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3602038"/>
            <a:ext cx="5669756" cy="1655762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EAF08-DF79-4B21-BA95-E5EDDE336E20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C7D1E-359E-430C-A7F9-5C264E59F3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6729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EAF08-DF79-4B21-BA95-E5EDDE336E20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C7D1E-359E-430C-A7F9-5C264E59F3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591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365125"/>
            <a:ext cx="163005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365125"/>
            <a:ext cx="479566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EAF08-DF79-4B21-BA95-E5EDDE336E20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C7D1E-359E-430C-A7F9-5C264E59F3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742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EAF08-DF79-4B21-BA95-E5EDDE336E20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C7D1E-359E-430C-A7F9-5C264E59F3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651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1709740"/>
            <a:ext cx="6520220" cy="2852737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4589465"/>
            <a:ext cx="6520220" cy="1500187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EAF08-DF79-4B21-BA95-E5EDDE336E20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C7D1E-359E-430C-A7F9-5C264E59F3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03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1825625"/>
            <a:ext cx="3212862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1825625"/>
            <a:ext cx="3212862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EAF08-DF79-4B21-BA95-E5EDDE336E20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C7D1E-359E-430C-A7F9-5C264E59F3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6287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365127"/>
            <a:ext cx="652022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1681163"/>
            <a:ext cx="3198096" cy="82391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2505075"/>
            <a:ext cx="3198096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1681163"/>
            <a:ext cx="3213847" cy="82391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2505075"/>
            <a:ext cx="321384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EAF08-DF79-4B21-BA95-E5EDDE336E20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C7D1E-359E-430C-A7F9-5C264E59F3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906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EAF08-DF79-4B21-BA95-E5EDDE336E20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C7D1E-359E-430C-A7F9-5C264E59F3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564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EAF08-DF79-4B21-BA95-E5EDDE336E20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C7D1E-359E-430C-A7F9-5C264E59F3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6819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457200"/>
            <a:ext cx="2438192" cy="1600200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987427"/>
            <a:ext cx="3827085" cy="4873625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2057400"/>
            <a:ext cx="2438192" cy="3811588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EAF08-DF79-4B21-BA95-E5EDDE336E20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C7D1E-359E-430C-A7F9-5C264E59F3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17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457200"/>
            <a:ext cx="2438192" cy="1600200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987427"/>
            <a:ext cx="3827085" cy="4873625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2057400"/>
            <a:ext cx="2438192" cy="3811588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EAF08-DF79-4B21-BA95-E5EDDE336E20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C7D1E-359E-430C-A7F9-5C264E59F3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868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365127"/>
            <a:ext cx="6520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1825625"/>
            <a:ext cx="652022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6356352"/>
            <a:ext cx="170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BEAF08-DF79-4B21-BA95-E5EDDE336E20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6356352"/>
            <a:ext cx="2551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6356352"/>
            <a:ext cx="170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CC7D1E-359E-430C-A7F9-5C264E59F3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0379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93260"/>
            <a:ext cx="7559675" cy="27269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1" t="-443" r="4545" b="2132"/>
          <a:stretch/>
        </p:blipFill>
        <p:spPr>
          <a:xfrm>
            <a:off x="0" y="655838"/>
            <a:ext cx="7559675" cy="593742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59675" cy="65555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558006" y="30001"/>
            <a:ext cx="4985926" cy="58631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0"/>
              </a:spcAft>
            </a:pPr>
            <a:r>
              <a:rPr lang="ru-RU" sz="150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5 шагов регистрации на Промышленном портале Краснодарского края</a:t>
            </a:r>
            <a:endParaRPr lang="ru-RU" sz="1500" dirty="0">
              <a:solidFill>
                <a:schemeClr val="bg1"/>
              </a:solidFill>
              <a:effectLst/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10479" y="3244334"/>
            <a:ext cx="23387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/>
              <a:t>https://promkuban.ru/</a:t>
            </a:r>
          </a:p>
        </p:txBody>
      </p:sp>
    </p:spTree>
    <p:extLst>
      <p:ext uri="{BB962C8B-B14F-4D97-AF65-F5344CB8AC3E}">
        <p14:creationId xmlns:p14="http://schemas.microsoft.com/office/powerpoint/2010/main" val="1729726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3.png"/>
          <p:cNvPicPr/>
          <p:nvPr/>
        </p:nvPicPr>
        <p:blipFill rotWithShape="1">
          <a:blip r:embed="rId2"/>
          <a:srcRect l="10999" t="3592" r="11832" b="62821"/>
          <a:stretch/>
        </p:blipFill>
        <p:spPr>
          <a:xfrm>
            <a:off x="0" y="632487"/>
            <a:ext cx="7578811" cy="2223520"/>
          </a:xfrm>
          <a:prstGeom prst="rect">
            <a:avLst/>
          </a:prstGeom>
          <a:ln/>
        </p:spPr>
      </p:pic>
      <p:sp>
        <p:nvSpPr>
          <p:cNvPr id="15" name="TextBox 14"/>
          <p:cNvSpPr txBox="1"/>
          <p:nvPr/>
        </p:nvSpPr>
        <p:spPr>
          <a:xfrm>
            <a:off x="5851988" y="1473628"/>
            <a:ext cx="184731" cy="264047"/>
          </a:xfrm>
          <a:prstGeom prst="rect">
            <a:avLst/>
          </a:prstGeom>
          <a:solidFill>
            <a:srgbClr val="FFFF00">
              <a:alpha val="0"/>
            </a:srgbClr>
          </a:solidFill>
        </p:spPr>
        <p:txBody>
          <a:bodyPr wrap="none" rtlCol="0">
            <a:spAutoFit/>
          </a:bodyPr>
          <a:lstStyle/>
          <a:p>
            <a:pPr algn="r"/>
            <a:endParaRPr lang="ru-RU" sz="1116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224010" y="5316418"/>
            <a:ext cx="901209" cy="2360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34" dirty="0">
                <a:solidFill>
                  <a:prstClr val="white"/>
                </a:solidFill>
              </a:rPr>
              <a:t>www.dppkk.ru</a:t>
            </a:r>
            <a:endParaRPr lang="ru-RU" sz="934" dirty="0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272583" y="1828501"/>
            <a:ext cx="6803708" cy="557765"/>
          </a:xfrm>
          <a:prstGeom prst="rect">
            <a:avLst/>
          </a:prstGeom>
        </p:spPr>
        <p:txBody>
          <a:bodyPr vert="horz" lIns="68037" tIns="34019" rIns="68037" bIns="34019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1488" dirty="0">
              <a:solidFill>
                <a:srgbClr val="C79C5A"/>
              </a:solidFill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59675" cy="655551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97291" y="5298462"/>
            <a:ext cx="673160" cy="23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34" dirty="0">
                <a:solidFill>
                  <a:prstClr val="white"/>
                </a:solidFill>
              </a:rPr>
              <a:t>C</a:t>
            </a:r>
            <a:r>
              <a:rPr lang="ru-RU" sz="934" dirty="0">
                <a:solidFill>
                  <a:prstClr val="white"/>
                </a:solidFill>
              </a:rPr>
              <a:t>лайд 2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6657" y="2125613"/>
            <a:ext cx="7559674" cy="6463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 шаг. Зайти в «Личный кабинет» на </a:t>
            </a:r>
            <a:r>
              <a:rPr lang="ru-RU" b="1" u="sng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www.promkuban.ru,</a:t>
            </a:r>
            <a:r>
              <a:rPr lang="ru-RU" b="1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 </a:t>
            </a:r>
            <a:endParaRPr lang="ru-RU" dirty="0">
              <a:solidFill>
                <a:schemeClr val="bg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 lvl="0" algn="ctr"/>
            <a:r>
              <a:rPr lang="ru-RU" b="1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нажать кнопку «Регистрация»</a:t>
            </a:r>
            <a:endParaRPr lang="ru-RU" dirty="0">
              <a:solidFill>
                <a:schemeClr val="bg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31" name="Нашивка 30"/>
          <p:cNvSpPr/>
          <p:nvPr/>
        </p:nvSpPr>
        <p:spPr>
          <a:xfrm rot="5400000">
            <a:off x="2482226" y="2417555"/>
            <a:ext cx="189861" cy="1266680"/>
          </a:xfrm>
          <a:prstGeom prst="chevron">
            <a:avLst/>
          </a:prstGeom>
          <a:solidFill>
            <a:srgbClr val="C79C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39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88585" y="3759159"/>
            <a:ext cx="2331117" cy="19389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2 шаг. Заполнить информацию</a:t>
            </a:r>
          </a:p>
          <a:p>
            <a:pPr algn="ctr"/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о компании и нажать кнопку «Сохранить»</a:t>
            </a: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01304"/>
            <a:ext cx="7559675" cy="25669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558006" y="30001"/>
            <a:ext cx="4985926" cy="58631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0"/>
              </a:spcAft>
            </a:pPr>
            <a:r>
              <a:rPr lang="ru-RU" sz="150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5 шагов регистрации на Промышленном портале Краснодарского края</a:t>
            </a:r>
            <a:endParaRPr lang="ru-RU" sz="1500" dirty="0">
              <a:solidFill>
                <a:schemeClr val="bg1"/>
              </a:solidFill>
              <a:effectLst/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19ACBAB-4DFA-AAC4-D44E-7226634937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6801" y="3182395"/>
            <a:ext cx="3084071" cy="3092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845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image7.png"/>
          <p:cNvPicPr/>
          <p:nvPr/>
        </p:nvPicPr>
        <p:blipFill rotWithShape="1">
          <a:blip r:embed="rId2"/>
          <a:srcRect r="21137"/>
          <a:stretch/>
        </p:blipFill>
        <p:spPr>
          <a:xfrm>
            <a:off x="2952679" y="941945"/>
            <a:ext cx="4373156" cy="2516985"/>
          </a:xfrm>
          <a:prstGeom prst="rect">
            <a:avLst/>
          </a:prstGeom>
          <a:ln/>
        </p:spPr>
      </p:pic>
      <p:sp>
        <p:nvSpPr>
          <p:cNvPr id="25" name="Прямоугольник 24"/>
          <p:cNvSpPr/>
          <p:nvPr/>
        </p:nvSpPr>
        <p:spPr>
          <a:xfrm>
            <a:off x="4866644" y="4115735"/>
            <a:ext cx="2714365" cy="22467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4 шаг. Зайти</a:t>
            </a:r>
          </a:p>
          <a:p>
            <a:pPr algn="ctr"/>
            <a:r>
              <a:rPr lang="ru-RU" sz="20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в «Личный кабинет», воспользовавшись полученным логином</a:t>
            </a:r>
          </a:p>
          <a:p>
            <a:pPr algn="ctr"/>
            <a:r>
              <a:rPr lang="ru-RU" sz="20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и паролем</a:t>
            </a: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59675" cy="655551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97291" y="5298462"/>
            <a:ext cx="673160" cy="23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34" dirty="0">
                <a:solidFill>
                  <a:prstClr val="white"/>
                </a:solidFill>
              </a:rPr>
              <a:t>C</a:t>
            </a:r>
            <a:r>
              <a:rPr lang="ru-RU" sz="934" dirty="0">
                <a:solidFill>
                  <a:prstClr val="white"/>
                </a:solidFill>
              </a:rPr>
              <a:t>лайд 2</a:t>
            </a:r>
          </a:p>
        </p:txBody>
      </p:sp>
      <p:sp>
        <p:nvSpPr>
          <p:cNvPr id="36" name="Нашивка 35"/>
          <p:cNvSpPr/>
          <p:nvPr/>
        </p:nvSpPr>
        <p:spPr>
          <a:xfrm rot="5400000">
            <a:off x="3874939" y="3100585"/>
            <a:ext cx="189861" cy="1266680"/>
          </a:xfrm>
          <a:prstGeom prst="chevron">
            <a:avLst/>
          </a:prstGeom>
          <a:solidFill>
            <a:srgbClr val="C79C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39" dirty="0">
              <a:solidFill>
                <a:schemeClr val="tx1"/>
              </a:solidFill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01304"/>
            <a:ext cx="7559675" cy="256696"/>
          </a:xfrm>
          <a:prstGeom prst="rect">
            <a:avLst/>
          </a:prstGeom>
        </p:spPr>
      </p:pic>
      <p:pic>
        <p:nvPicPr>
          <p:cNvPr id="46" name="image6.png"/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198152" y="4115735"/>
            <a:ext cx="4688336" cy="2107578"/>
          </a:xfrm>
          <a:prstGeom prst="rect">
            <a:avLst/>
          </a:prstGeom>
          <a:ln/>
        </p:spPr>
      </p:pic>
      <p:sp>
        <p:nvSpPr>
          <p:cNvPr id="6" name="Прямоугольник 5"/>
          <p:cNvSpPr/>
          <p:nvPr/>
        </p:nvSpPr>
        <p:spPr>
          <a:xfrm>
            <a:off x="113214" y="1156727"/>
            <a:ext cx="2574453" cy="22467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3 шаг. Получить логин и пароль</a:t>
            </a:r>
          </a:p>
          <a:p>
            <a:pPr algn="ctr"/>
            <a:r>
              <a:rPr lang="ru-RU" sz="20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на электронную почту, предоставленную при заполнении информации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1558006" y="30001"/>
            <a:ext cx="4985926" cy="58631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0"/>
              </a:spcAft>
            </a:pPr>
            <a:r>
              <a:rPr lang="ru-RU" sz="150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5 шагов регистрации на Промышленном портале Краснодарского края</a:t>
            </a:r>
            <a:endParaRPr lang="ru-RU" sz="1500" dirty="0">
              <a:solidFill>
                <a:schemeClr val="bg1"/>
              </a:solidFill>
              <a:effectLst/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443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59675" cy="655551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01304"/>
            <a:ext cx="7559675" cy="256696"/>
          </a:xfrm>
          <a:prstGeom prst="rect">
            <a:avLst/>
          </a:prstGeom>
        </p:spPr>
      </p:pic>
      <p:pic>
        <p:nvPicPr>
          <p:cNvPr id="39" name="image2.png"/>
          <p:cNvPicPr/>
          <p:nvPr/>
        </p:nvPicPr>
        <p:blipFill rotWithShape="1">
          <a:blip r:embed="rId5"/>
          <a:srcRect r="15425"/>
          <a:stretch/>
        </p:blipFill>
        <p:spPr>
          <a:xfrm>
            <a:off x="180754" y="996250"/>
            <a:ext cx="4880344" cy="3150447"/>
          </a:xfrm>
          <a:prstGeom prst="rect">
            <a:avLst/>
          </a:prstGeom>
          <a:ln/>
        </p:spPr>
      </p:pic>
      <p:sp>
        <p:nvSpPr>
          <p:cNvPr id="2" name="Прямоугольник 1"/>
          <p:cNvSpPr/>
          <p:nvPr/>
        </p:nvSpPr>
        <p:spPr>
          <a:xfrm>
            <a:off x="4815837" y="1349343"/>
            <a:ext cx="2452783" cy="20682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5 шаг.</a:t>
            </a:r>
          </a:p>
          <a:p>
            <a:pPr indent="450215" algn="ctr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Добавить</a:t>
            </a:r>
          </a:p>
          <a:p>
            <a:pPr indent="450215" algn="ctr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логотип, </a:t>
            </a:r>
          </a:p>
          <a:p>
            <a:pPr indent="450215" algn="ctr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товары</a:t>
            </a:r>
          </a:p>
          <a:p>
            <a:pPr indent="450215" algn="ctr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и услуги</a:t>
            </a:r>
          </a:p>
          <a:p>
            <a:pPr indent="450215" algn="ctr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компании</a:t>
            </a:r>
            <a:endParaRPr lang="ru-RU" sz="2000" dirty="0">
              <a:effectLst/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1" y="4422137"/>
            <a:ext cx="7559675" cy="1903726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203200" dist="12700" dir="2700000" sx="61000" sy="61000" algn="tl" rotWithShape="0">
              <a:prstClr val="black">
                <a:alpha val="44000"/>
              </a:prstClr>
            </a:outerShdw>
          </a:effectLst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0"/>
              </a:spcAft>
            </a:pPr>
            <a:r>
              <a:rPr lang="ru-RU" sz="2200" b="1" dirty="0">
                <a:solidFill>
                  <a:schemeClr val="accent5">
                    <a:lumMod val="7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Запросы цены на товар или компетенцию, которые производитель разместил</a:t>
            </a:r>
          </a:p>
          <a:p>
            <a:pPr indent="450215" algn="ctr">
              <a:lnSpc>
                <a:spcPct val="107000"/>
              </a:lnSpc>
              <a:spcAft>
                <a:spcPts val="0"/>
              </a:spcAft>
            </a:pPr>
            <a:r>
              <a:rPr lang="ru-RU" sz="2200" b="1" dirty="0">
                <a:solidFill>
                  <a:schemeClr val="accent5">
                    <a:lumMod val="7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на Промышленном портале, </a:t>
            </a:r>
          </a:p>
          <a:p>
            <a:pPr indent="450215" algn="ctr">
              <a:lnSpc>
                <a:spcPct val="107000"/>
              </a:lnSpc>
              <a:spcAft>
                <a:spcPts val="0"/>
              </a:spcAft>
            </a:pPr>
            <a:r>
              <a:rPr lang="ru-RU" sz="2200" b="1" dirty="0">
                <a:solidFill>
                  <a:schemeClr val="accent5">
                    <a:lumMod val="7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поступают на указанную</a:t>
            </a:r>
          </a:p>
          <a:p>
            <a:pPr indent="450215" algn="ctr">
              <a:lnSpc>
                <a:spcPct val="107000"/>
              </a:lnSpc>
              <a:spcAft>
                <a:spcPts val="0"/>
              </a:spcAft>
            </a:pPr>
            <a:r>
              <a:rPr lang="ru-RU" sz="2200" b="1" dirty="0">
                <a:solidFill>
                  <a:schemeClr val="accent5">
                    <a:lumMod val="7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при регистрации электронную почту</a:t>
            </a:r>
            <a:endParaRPr lang="ru-RU" sz="2200" b="1" dirty="0">
              <a:solidFill>
                <a:schemeClr val="accent5">
                  <a:lumMod val="75000"/>
                </a:schemeClr>
              </a:solidFill>
              <a:effectLst/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558006" y="30001"/>
            <a:ext cx="4985926" cy="58631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0"/>
              </a:spcAft>
            </a:pPr>
            <a:r>
              <a:rPr lang="ru-RU" sz="150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5 шагов регистрации на Промышленном портале Краснодарского края</a:t>
            </a:r>
            <a:endParaRPr lang="ru-RU" sz="1500" dirty="0">
              <a:solidFill>
                <a:schemeClr val="bg1"/>
              </a:solidFill>
              <a:effectLst/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1776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333</TotalTime>
  <Words>134</Words>
  <Application>Microsoft Office PowerPoint</Application>
  <PresentationFormat>Произвольный</PresentationFormat>
  <Paragraphs>28</Paragraphs>
  <Slides>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Open Sans SemiBold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Субсидирование части понесенных затрат в рамках государственной программы Краснодарского края  «Развитие промышленности Краснодарского края  и повышение ее конкурентоспособности»</dc:title>
  <dc:creator>Коробейникова Виктория Владимировна</dc:creator>
  <cp:lastModifiedBy>Econom1</cp:lastModifiedBy>
  <cp:revision>15</cp:revision>
  <cp:lastPrinted>2023-05-25T11:55:03Z</cp:lastPrinted>
  <dcterms:created xsi:type="dcterms:W3CDTF">2022-04-06T08:00:42Z</dcterms:created>
  <dcterms:modified xsi:type="dcterms:W3CDTF">2023-05-25T11:55:48Z</dcterms:modified>
</cp:coreProperties>
</file>