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9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4" r:id="rId40"/>
    <p:sldId id="295" r:id="rId41"/>
    <p:sldId id="298" r:id="rId42"/>
    <p:sldId id="296" r:id="rId43"/>
  </p:sldIdLst>
  <p:sldSz cx="20104100" cy="11309350"/>
  <p:notesSz cx="20104100" cy="11309350"/>
  <p:embeddedFontLst>
    <p:embeddedFont>
      <p:font typeface="Tahoma" panose="020B0604030504040204" pitchFamily="34" charset="0"/>
      <p:regular r:id="rId45"/>
      <p:bold r:id="rId46"/>
    </p:embeddedFont>
    <p:embeddedFont>
      <p:font typeface="MS PGothic" panose="020B0600070205080204" pitchFamily="34" charset="-128"/>
      <p:regular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2" roundtripDataSignature="AMtx7miTYJylBbaYSy1Ttuu43J5QAlNo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91DF57F-63AB-49C6-BB42-850595F27653}">
  <a:tblStyle styleId="{991DF57F-63AB-49C6-BB42-850595F2765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43"/>
  </p:normalViewPr>
  <p:slideViewPr>
    <p:cSldViewPr snapToGrid="0">
      <p:cViewPr varScale="1">
        <p:scale>
          <a:sx n="67" d="100"/>
          <a:sy n="67" d="100"/>
        </p:scale>
        <p:origin x="576" y="6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0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19548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406bcc4507_0_1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2406bcc450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406bcc4507_0_18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2406bcc450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406bcc4507_0_30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2406bcc450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406bcc4507_0_36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2406bcc4507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406bcc4507_0_54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2406bcc450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406bcc4507_0_4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2406bcc4507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42b3fd025a_3_4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242b3fd025a_3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42b3fd025a_3_16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242b3fd025a_3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42b3fd025a_3_10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242b3fd025a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406bcc4507_0_43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2406bcc450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406bcc4507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406bcc4507_0_66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406bcc4507_0_6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g2406bcc4507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406bcc4507_0_78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2406bcc4507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406bcc4507_0_83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g2406bcc4507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406bcc4507_0_90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2406bcc4507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406bcc4507_0_97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g2406bcc4507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406bcc4507_0_105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g2406bcc4507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6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6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4753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5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67"/>
          <p:cNvSpPr txBox="1">
            <a:spLocks noGrp="1"/>
          </p:cNvSpPr>
          <p:nvPr>
            <p:ph type="title"/>
          </p:nvPr>
        </p:nvSpPr>
        <p:spPr>
          <a:xfrm>
            <a:off x="1188834" y="698702"/>
            <a:ext cx="3435985" cy="669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50" b="1" i="0">
                <a:solidFill>
                  <a:schemeClr val="l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" name="Google Shape;14;p67"/>
          <p:cNvSpPr txBox="1">
            <a:spLocks noGrp="1"/>
          </p:cNvSpPr>
          <p:nvPr>
            <p:ph type="body" idx="1"/>
          </p:nvPr>
        </p:nvSpPr>
        <p:spPr>
          <a:xfrm>
            <a:off x="1131429" y="3254540"/>
            <a:ext cx="17841240" cy="4480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7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7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7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8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8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8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9"/>
          <p:cNvSpPr txBox="1">
            <a:spLocks noGrp="1"/>
          </p:cNvSpPr>
          <p:nvPr>
            <p:ph type="ctrTitle"/>
          </p:nvPr>
        </p:nvSpPr>
        <p:spPr>
          <a:xfrm>
            <a:off x="1129267" y="1973767"/>
            <a:ext cx="17845565" cy="669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4" name="Google Shape;24;p69"/>
          <p:cNvSpPr txBox="1">
            <a:spLocks noGrp="1"/>
          </p:cNvSpPr>
          <p:nvPr>
            <p:ph type="subTitle" idx="1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9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9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9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0"/>
          <p:cNvSpPr txBox="1">
            <a:spLocks noGrp="1"/>
          </p:cNvSpPr>
          <p:nvPr>
            <p:ph type="title"/>
          </p:nvPr>
        </p:nvSpPr>
        <p:spPr>
          <a:xfrm>
            <a:off x="1188834" y="698702"/>
            <a:ext cx="3435985" cy="669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50" b="1" i="0">
                <a:solidFill>
                  <a:schemeClr val="l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" name="Google Shape;30;p70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0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0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1"/>
          <p:cNvSpPr txBox="1">
            <a:spLocks noGrp="1"/>
          </p:cNvSpPr>
          <p:nvPr>
            <p:ph type="title"/>
          </p:nvPr>
        </p:nvSpPr>
        <p:spPr>
          <a:xfrm>
            <a:off x="1188834" y="698702"/>
            <a:ext cx="3435985" cy="669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50" b="1" i="0">
                <a:solidFill>
                  <a:schemeClr val="l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71"/>
          <p:cNvSpPr txBox="1">
            <a:spLocks noGrp="1"/>
          </p:cNvSpPr>
          <p:nvPr>
            <p:ph type="body" idx="1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1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465924" y="5058562"/>
            <a:ext cx="17172252" cy="669414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65924" y="5832692"/>
            <a:ext cx="17172252" cy="342561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52"/>
            </a:lvl1pPr>
            <a:lvl2pPr marL="0" indent="0" algn="ctr">
              <a:spcBef>
                <a:spcPts val="0"/>
              </a:spcBef>
              <a:buSzTx/>
              <a:buNone/>
              <a:defRPr sz="4452"/>
            </a:lvl2pPr>
            <a:lvl3pPr marL="0" indent="0" algn="ctr">
              <a:spcBef>
                <a:spcPts val="0"/>
              </a:spcBef>
              <a:buSzTx/>
              <a:buNone/>
              <a:defRPr sz="4452"/>
            </a:lvl3pPr>
            <a:lvl4pPr marL="0" indent="0" algn="ctr">
              <a:spcBef>
                <a:spcPts val="0"/>
              </a:spcBef>
              <a:buSzTx/>
              <a:buNone/>
              <a:defRPr sz="4452"/>
            </a:lvl4pPr>
            <a:lvl5pPr marL="0" indent="0" algn="ctr">
              <a:spcBef>
                <a:spcPts val="0"/>
              </a:spcBef>
              <a:buSzTx/>
              <a:buNone/>
              <a:defRPr sz="4452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4474953" y="10517696"/>
            <a:ext cx="462394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678253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6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20104100" cy="113085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66"/>
          <p:cNvSpPr txBox="1">
            <a:spLocks noGrp="1"/>
          </p:cNvSpPr>
          <p:nvPr>
            <p:ph type="title"/>
          </p:nvPr>
        </p:nvSpPr>
        <p:spPr>
          <a:xfrm>
            <a:off x="1188834" y="698702"/>
            <a:ext cx="3435985" cy="669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5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8" name="Google Shape;8;p66"/>
          <p:cNvSpPr txBox="1">
            <a:spLocks noGrp="1"/>
          </p:cNvSpPr>
          <p:nvPr>
            <p:ph type="body" idx="1"/>
          </p:nvPr>
        </p:nvSpPr>
        <p:spPr>
          <a:xfrm>
            <a:off x="1131429" y="3254540"/>
            <a:ext cx="17841240" cy="4480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6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lck.ru/33BQAD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tiff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"/>
          <p:cNvSpPr txBox="1">
            <a:spLocks noGrp="1"/>
          </p:cNvSpPr>
          <p:nvPr>
            <p:ph type="title"/>
          </p:nvPr>
        </p:nvSpPr>
        <p:spPr>
          <a:xfrm>
            <a:off x="1129267" y="1670634"/>
            <a:ext cx="13353300" cy="646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100" dirty="0"/>
              <a:t>ИННОВАЦИИ ДЛЯ БИЗНЕСА НА КУБАНИ</a:t>
            </a:r>
            <a:endParaRPr sz="4100" dirty="0"/>
          </a:p>
        </p:txBody>
      </p:sp>
      <p:pic>
        <p:nvPicPr>
          <p:cNvPr id="45" name="Google Shape;45;p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1348" y="3734356"/>
            <a:ext cx="1109913" cy="1109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4399" y="3734356"/>
            <a:ext cx="1109914" cy="1109914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"/>
          <p:cNvSpPr txBox="1"/>
          <p:nvPr/>
        </p:nvSpPr>
        <p:spPr>
          <a:xfrm>
            <a:off x="1129266" y="5320551"/>
            <a:ext cx="15300900" cy="554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МАЙ </a:t>
            </a:r>
            <a:r>
              <a:rPr lang="en-US" sz="26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2023 ГОДА</a:t>
            </a:r>
            <a:endParaRPr sz="26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endParaRPr sz="265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ЭКСПЕРТЫ</a:t>
            </a:r>
            <a:r>
              <a:rPr lang="en-US" sz="26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:</a:t>
            </a:r>
            <a:endParaRPr sz="26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12700" marR="11321415" lvl="0" indent="0" algn="l" rtl="0">
              <a:lnSpc>
                <a:spcPct val="101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ЮЛИЯ КОЗЛОВА  ВЛАДИСЛАВ ПОГОСОВ</a:t>
            </a:r>
            <a:endParaRPr sz="26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rPr lang="en-US" sz="26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ЛЕОНИД АНТРОПОВ</a:t>
            </a:r>
            <a:endParaRPr lang="ru-RU" sz="2600" b="1" u="none" strike="noStrike" cap="none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КИРИЛЛ ХОПЁРСКОВ </a:t>
            </a:r>
            <a:endParaRPr sz="26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endParaRPr lang="ru-RU" sz="26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endParaRPr sz="26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12700" marR="10601960" lvl="0" indent="0" algn="l" rtl="0">
              <a:lnSpc>
                <a:spcPct val="101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TELEGRAM КАНАЛ  HTTPS://T.ME/MEETUPSVRN</a:t>
            </a:r>
            <a:endParaRPr sz="26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endParaRPr sz="325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12700" marR="5080" lvl="0" indent="0" algn="l" rtl="0">
              <a:lnSpc>
                <a:spcPct val="101499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95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МЕРОПРИЯТИЕ РЕАЛИЗУЕТСЯ ФОНДОМ РАЗВИТИЯ ИННОВАЦИЙ КРАСНОДАРСКОГО КРАЯ ПРИ ПОДДЕРЖКЕ  ДЕПАРТАМЕНТА ИНВЕСТИЦИЙ И РАЗВИТИЯ МАЛОГО И СРЕДНЕГО ПРЕДПРИНИМАТЕЛЬСТВА КРАСНОДАРСКОГО КРАЯ</a:t>
            </a:r>
            <a:endParaRPr sz="195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8189" y="839449"/>
            <a:ext cx="12416590" cy="7678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3"/>
          <p:cNvSpPr txBox="1">
            <a:spLocks noGrp="1"/>
          </p:cNvSpPr>
          <p:nvPr>
            <p:ph type="title"/>
          </p:nvPr>
        </p:nvSpPr>
        <p:spPr>
          <a:xfrm>
            <a:off x="1254917" y="1988891"/>
            <a:ext cx="10439778" cy="1572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КЛАССИЧЕСКИЙ БИЗНЕС VS СТАРТАП</a:t>
            </a:r>
            <a:endParaRPr sz="3600" dirty="0"/>
          </a:p>
          <a:p>
            <a:pPr marL="12700" lvl="0" indent="0" algn="l" rtl="0">
              <a:lnSpc>
                <a:spcPct val="100000"/>
              </a:lnSpc>
              <a:spcBef>
                <a:spcPts val="3454"/>
              </a:spcBef>
              <a:spcAft>
                <a:spcPts val="0"/>
              </a:spcAft>
              <a:buNone/>
            </a:pPr>
            <a:r>
              <a:rPr lang="en-US" sz="3600" dirty="0"/>
              <a:t>КЛАССИЧЕСКИЙ БИЗНЕС</a:t>
            </a:r>
            <a:endParaRPr sz="3600" dirty="0"/>
          </a:p>
        </p:txBody>
      </p:sp>
      <p:grpSp>
        <p:nvGrpSpPr>
          <p:cNvPr id="124" name="Google Shape;124;p13"/>
          <p:cNvGrpSpPr/>
          <p:nvPr/>
        </p:nvGrpSpPr>
        <p:grpSpPr>
          <a:xfrm>
            <a:off x="1228351" y="3949060"/>
            <a:ext cx="15098376" cy="2414500"/>
            <a:chOff x="1228351" y="3949060"/>
            <a:chExt cx="15098376" cy="2414500"/>
          </a:xfrm>
        </p:grpSpPr>
        <p:pic>
          <p:nvPicPr>
            <p:cNvPr id="125" name="Google Shape;125;p13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8351" y="3949060"/>
              <a:ext cx="3594131" cy="23936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13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22482" y="3971158"/>
              <a:ext cx="4130124" cy="23715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13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52607" y="3950349"/>
              <a:ext cx="3861138" cy="24132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13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803915" y="3994210"/>
              <a:ext cx="3522812" cy="23485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9" name="Google Shape;129;p13"/>
          <p:cNvSpPr txBox="1"/>
          <p:nvPr/>
        </p:nvSpPr>
        <p:spPr>
          <a:xfrm>
            <a:off x="1254917" y="6657801"/>
            <a:ext cx="16635094" cy="4046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ВЛОЖЕНИЯ, ОСНОВНЫЕ СРЕДСТВА, </a:t>
            </a:r>
            <a:r>
              <a:rPr lang="en-US" sz="2600" b="1" u="sng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БОЛЬШОЕ КОЛИЧЕСТВО КОНКУРЕНТОВ И ЗАНЯТЫЕ НИШИ</a:t>
            </a:r>
            <a:endParaRPr sz="26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endParaRPr sz="265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ПЛЮСЫ И МИНУСЫ СТАРТАПА</a:t>
            </a:r>
            <a:endParaRPr sz="26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endParaRPr sz="265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НИЗКИЙ ПОРОГ ВХОДА</a:t>
            </a:r>
            <a:endParaRPr sz="26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12700" marR="4824095" lvl="0" indent="0" algn="l" rtl="0">
              <a:lnSpc>
                <a:spcPct val="101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КОНКУРЕНТНЫЕ ПРЕИМУЩЕСТВА ПЕРЕД КЛАССИЧЕСКИМ БИЗНЕСОМ  БЫСТРОРАСТУЩИЙ</a:t>
            </a:r>
            <a:endParaRPr sz="26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endParaRPr sz="26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12700" marR="8515350" lvl="0" indent="0" algn="l" rtl="0">
              <a:lnSpc>
                <a:spcPct val="101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ЧАСТО ОТСУТСТВУЕТ РЫНОЧНАЯ ПОТРЕБНОСТЬ  ФИНАНСИРОВАНИЕ НА СТАРТЕ</a:t>
            </a:r>
            <a:endParaRPr sz="26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1254926" y="1712450"/>
            <a:ext cx="11585400" cy="11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l" rtl="0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ПРИМЕРЫ ИННОВАЦИОННЫХ СТАРТАПОВ  ПРИМЕРЫ ИЗ КЛАССИЧЕСКОГО БИЗНЕСА</a:t>
            </a:r>
            <a:endParaRPr sz="3600" dirty="0"/>
          </a:p>
        </p:txBody>
      </p:sp>
      <p:sp>
        <p:nvSpPr>
          <p:cNvPr id="135" name="Google Shape;135;p14"/>
          <p:cNvSpPr txBox="1"/>
          <p:nvPr/>
        </p:nvSpPr>
        <p:spPr>
          <a:xfrm>
            <a:off x="1254925" y="8175125"/>
            <a:ext cx="7755000" cy="1427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364490" lvl="0" indent="0" algn="l" rtl="0">
              <a:lnSpc>
                <a:spcPct val="10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МОБИЛЬНОЕ ПРИЛОЖЕНИЕ И  WEB-СЕРВИС:</a:t>
            </a:r>
            <a:endParaRPr sz="23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12700" marR="1243330" lvl="0" indent="-146050" algn="l" rtl="0">
              <a:lnSpc>
                <a:spcPct val="1004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Tahoma"/>
              <a:buChar char="-"/>
            </a:pP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АГРЕГАТОР РАБОЧИХ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В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 КОНКУРЕНТНОЙ СРЕДЕ</a:t>
            </a:r>
            <a:endParaRPr sz="23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212725" marR="0" lvl="0" indent="-20066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Tahoma"/>
              <a:buChar char="-"/>
            </a:pP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АВТОМАТИЗАЦИЯ ПРОЦЕССОВ</a:t>
            </a:r>
            <a:endParaRPr sz="23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  <p:pic>
        <p:nvPicPr>
          <p:cNvPr id="136" name="Google Shape;136;p1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8351" y="3778666"/>
            <a:ext cx="7342615" cy="4130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8496" y="3778666"/>
            <a:ext cx="5946591" cy="4162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>
            <a:spLocks noGrp="1"/>
          </p:cNvSpPr>
          <p:nvPr>
            <p:ph type="title"/>
          </p:nvPr>
        </p:nvSpPr>
        <p:spPr>
          <a:xfrm>
            <a:off x="1254925" y="1051050"/>
            <a:ext cx="12436500" cy="11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l" rtl="0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ПРИМЕРЫ ИННОВАЦИОННЫХ СТАРТАПОВ  ПРИМЕРЫ ИЗ КЛАССИЧЕСКОГО БИЗНЕСА</a:t>
            </a:r>
            <a:endParaRPr sz="3600" dirty="0"/>
          </a:p>
        </p:txBody>
      </p:sp>
      <p:sp>
        <p:nvSpPr>
          <p:cNvPr id="143" name="Google Shape;143;p15"/>
          <p:cNvSpPr txBox="1"/>
          <p:nvPr/>
        </p:nvSpPr>
        <p:spPr>
          <a:xfrm>
            <a:off x="1426843" y="7528900"/>
            <a:ext cx="7609500" cy="17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QUMMY:</a:t>
            </a:r>
            <a:endParaRPr sz="23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12700" marR="462915" lvl="0" indent="0" algn="l" rtl="0">
              <a:lnSpc>
                <a:spcPct val="10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-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ресторанные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блюда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шоковой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заморозки</a:t>
            </a:r>
            <a:endParaRPr sz="23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81280" marR="0" lvl="0" indent="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-	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робопечь</a:t>
            </a:r>
            <a:endParaRPr sz="23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12700" marR="5080" lvl="0" indent="0" algn="l" rtl="0">
              <a:lnSpc>
                <a:spcPct val="10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Итог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: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вкусное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и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полезное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питание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с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минимумом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площади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и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без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персонала</a:t>
            </a:r>
            <a:endParaRPr sz="23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  <p:pic>
        <p:nvPicPr>
          <p:cNvPr id="144" name="Google Shape;144;p1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0295" y="3201947"/>
            <a:ext cx="7609428" cy="3745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3922" y="3201947"/>
            <a:ext cx="5617897" cy="3745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"/>
          <p:cNvSpPr txBox="1">
            <a:spLocks noGrp="1"/>
          </p:cNvSpPr>
          <p:nvPr>
            <p:ph type="title"/>
          </p:nvPr>
        </p:nvSpPr>
        <p:spPr>
          <a:xfrm>
            <a:off x="1254926" y="1712575"/>
            <a:ext cx="11753700" cy="11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l" rtl="0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ПРИМЕРЫ ИННОВАЦИОННЫХ СТАРТАПОВ  ПРИМЕРЫ ИЗ КЛАССИЧЕСКОГО БИЗНЕСА</a:t>
            </a:r>
            <a:endParaRPr sz="3600" dirty="0"/>
          </a:p>
        </p:txBody>
      </p:sp>
      <p:sp>
        <p:nvSpPr>
          <p:cNvPr id="151" name="Google Shape;151;p16"/>
          <p:cNvSpPr txBox="1"/>
          <p:nvPr/>
        </p:nvSpPr>
        <p:spPr>
          <a:xfrm>
            <a:off x="1426844" y="7532500"/>
            <a:ext cx="7644600" cy="28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Andata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:</a:t>
            </a:r>
            <a:endParaRPr sz="23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12700" marR="5080" lvl="0" indent="0" algn="l" rtl="0">
              <a:lnSpc>
                <a:spcPct val="10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-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анализирует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автоматически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клики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,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заявки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,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продажи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и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рекламу</a:t>
            </a:r>
            <a:endParaRPr sz="23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389255" marR="238125" lvl="0" indent="-307975" algn="l" rtl="0">
              <a:lnSpc>
                <a:spcPct val="10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-	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отключает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неэффективную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рекламу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,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корректирует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ставки</a:t>
            </a:r>
            <a:endParaRPr sz="23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12700" marR="85090" lvl="0" indent="0" algn="l" rtl="0">
              <a:lnSpc>
                <a:spcPct val="10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Итог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: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меньше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трат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на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неэффективную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рекламу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,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больше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эффективность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именно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в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результате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-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продажах</a:t>
            </a:r>
            <a:endParaRPr sz="23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5845" y="3108348"/>
            <a:ext cx="7644607" cy="377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0957" y="3108348"/>
            <a:ext cx="6100256" cy="3774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>
            <a:spLocks noGrp="1"/>
          </p:cNvSpPr>
          <p:nvPr>
            <p:ph type="title"/>
          </p:nvPr>
        </p:nvSpPr>
        <p:spPr>
          <a:xfrm>
            <a:off x="1254926" y="1712575"/>
            <a:ext cx="11860500" cy="11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l" rtl="0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ПРИМЕРЫ ИННОВАЦИОННЫХ СТАРТАПОВ  ПРИМЕРЫ ИЗ КЛАССИЧЕСКОГО БИЗНЕСА</a:t>
            </a:r>
            <a:endParaRPr sz="3600" dirty="0"/>
          </a:p>
        </p:txBody>
      </p:sp>
      <p:sp>
        <p:nvSpPr>
          <p:cNvPr id="159" name="Google Shape;159;p17"/>
          <p:cNvSpPr txBox="1"/>
          <p:nvPr/>
        </p:nvSpPr>
        <p:spPr>
          <a:xfrm>
            <a:off x="1426862" y="7532499"/>
            <a:ext cx="5136515" cy="3198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Fly See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Agro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:</a:t>
            </a:r>
            <a:endParaRPr sz="23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12700" marR="205104" lvl="0" indent="0" algn="l" rtl="0">
              <a:lnSpc>
                <a:spcPct val="10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-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обработка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полей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энтомофагами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дронами</a:t>
            </a:r>
            <a:endParaRPr sz="23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12700" marR="5080" lvl="0" indent="0" algn="l" rtl="0">
              <a:lnSpc>
                <a:spcPct val="10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Итог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: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высокая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эффективность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, 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минимальные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потери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,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без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больших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затрат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на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объемную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технику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и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персонал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=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меньше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различных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грызунов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и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заболеваний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=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выше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урожайность</a:t>
            </a:r>
            <a:endParaRPr sz="23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  <p:pic>
        <p:nvPicPr>
          <p:cNvPr id="160" name="Google Shape;160;p1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8350" y="3108348"/>
            <a:ext cx="7777965" cy="3816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6275" y="3055819"/>
            <a:ext cx="5881680" cy="3921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 txBox="1">
            <a:spLocks noGrp="1"/>
          </p:cNvSpPr>
          <p:nvPr>
            <p:ph type="title"/>
          </p:nvPr>
        </p:nvSpPr>
        <p:spPr>
          <a:xfrm>
            <a:off x="1254927" y="1712575"/>
            <a:ext cx="11882700" cy="11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l" rtl="0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ПРИМЕРЫ ИННОВАЦИОННЫХ СТАРТАПОВ  ПРИМЕРЫ ИЗ КЛАССИЧЕСКОГО БИЗНЕСА</a:t>
            </a:r>
            <a:endParaRPr sz="3600" dirty="0"/>
          </a:p>
        </p:txBody>
      </p:sp>
      <p:sp>
        <p:nvSpPr>
          <p:cNvPr id="167" name="Google Shape;167;p18"/>
          <p:cNvSpPr txBox="1"/>
          <p:nvPr/>
        </p:nvSpPr>
        <p:spPr>
          <a:xfrm>
            <a:off x="1426862" y="7530694"/>
            <a:ext cx="4859020" cy="3198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Clonar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:</a:t>
            </a:r>
            <a:endParaRPr sz="23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12700" marR="262890" lvl="0" indent="0" algn="l" rtl="0">
              <a:lnSpc>
                <a:spcPct val="10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-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создание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цифровых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аватаров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амбассадоров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бренда</a:t>
            </a:r>
            <a:endParaRPr sz="23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81280" marR="0" lvl="0" indent="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-	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решения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для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ритейла</a:t>
            </a:r>
            <a:endParaRPr sz="23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12700" marR="5080" lvl="0" indent="0" algn="l" rtl="0">
              <a:lnSpc>
                <a:spcPct val="10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Итог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: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повышение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лояльности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к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бренду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=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продажи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+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экономия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на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 ФОТ +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уменьшение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нагрузки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на</a:t>
            </a: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 HR-</a:t>
            </a:r>
            <a:r>
              <a:rPr lang="en-US" sz="23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блок</a:t>
            </a:r>
            <a:endParaRPr sz="23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  <p:pic>
        <p:nvPicPr>
          <p:cNvPr id="168" name="Google Shape;16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8350" y="3157508"/>
            <a:ext cx="3819420" cy="3819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0237" y="3149943"/>
            <a:ext cx="6816961" cy="383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6134" y="1849378"/>
            <a:ext cx="4591207" cy="4591208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0"/>
          <p:cNvSpPr txBox="1"/>
          <p:nvPr/>
        </p:nvSpPr>
        <p:spPr>
          <a:xfrm>
            <a:off x="1254917" y="1988891"/>
            <a:ext cx="7134859" cy="385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ТРЕНД ПОСЛЕДНИХ 10 ЛЕТ</a:t>
            </a:r>
            <a:endParaRPr sz="3600" b="1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3454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ВСЕОБЩАЯ УБЕРИЗАЦИЯ</a:t>
            </a:r>
            <a:endParaRPr sz="3600" b="1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endParaRPr sz="4100" b="1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12700" marR="5080" lvl="0" indent="0" algn="l" rtl="0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ЧТО ИЗМЕНИЛОСЬ </a:t>
            </a:r>
            <a:r>
              <a:rPr lang="en-US" sz="36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В</a:t>
            </a:r>
            <a:r>
              <a:rPr lang="en-US" sz="36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СФЕРЕ  ТАКСИ И БАНКОВ ДО 2010-Х И  ПОСЛЕ?</a:t>
            </a:r>
            <a:endParaRPr sz="3600" b="1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6134" y="1849378"/>
            <a:ext cx="4591206" cy="459120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1"/>
          <p:cNvSpPr txBox="1"/>
          <p:nvPr/>
        </p:nvSpPr>
        <p:spPr>
          <a:xfrm>
            <a:off x="1239784" y="1988891"/>
            <a:ext cx="7150200" cy="75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2730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ТРЕНД ПОСЛЕДНИХ 10 ЛЕТ</a:t>
            </a:r>
            <a:endParaRPr sz="3600" b="1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27305" marR="0" lvl="0" indent="0" algn="l" rtl="0">
              <a:lnSpc>
                <a:spcPct val="100000"/>
              </a:lnSpc>
              <a:spcBef>
                <a:spcPts val="3454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ВСЕОБЩАЯ УБЕРИЗАЦИЯ</a:t>
            </a:r>
            <a:endParaRPr sz="3600" b="1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endParaRPr sz="4100" b="1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27305" marR="5080" lvl="0" indent="0" algn="l" rtl="0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ЧТО ИЗМЕНИЛОСЬ </a:t>
            </a:r>
            <a:r>
              <a:rPr lang="en-US" sz="36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В</a:t>
            </a:r>
            <a:r>
              <a:rPr lang="en-US" sz="36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СФЕРЕ  ТАКСИ И БАНКОВ ДО 2010-Х И  ПОСЛЕ?</a:t>
            </a:r>
            <a:endParaRPr sz="3600" b="1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12700" marR="47625" lvl="0" indent="0" algn="l" rtl="0">
              <a:lnSpc>
                <a:spcPct val="100800"/>
              </a:lnSpc>
              <a:spcBef>
                <a:spcPts val="2895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С ПОМОЩЬЮ ИННОВАЦИИ  СУЩЕСТВЕННО (КРАТНО)  ПОМЕНЯЛИСЬ КЛЮЧЕВЫЕ  ФАКТОРЫ ДЛЯ КЛИЕНТА:  СКОРОСТЬ, ЦЕНА, КАЧЕСТВО,  ГАРАНТИИ И НАДЕЖНОСТЬ</a:t>
            </a:r>
            <a:endParaRPr sz="3600" b="1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0"/>
          <p:cNvSpPr txBox="1"/>
          <p:nvPr/>
        </p:nvSpPr>
        <p:spPr>
          <a:xfrm>
            <a:off x="586498" y="872450"/>
            <a:ext cx="13332300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50" b="1" dirty="0">
                <a:solidFill>
                  <a:schemeClr val="l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АНАЛИЗ ТЕКУЩЕГО СОСТОЯНИЯ БИЗНЕСА 	</a:t>
            </a:r>
            <a:endParaRPr sz="4350" b="1" dirty="0">
              <a:solidFill>
                <a:schemeClr val="l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  <p:graphicFrame>
        <p:nvGraphicFramePr>
          <p:cNvPr id="187" name="Google Shape;187;p50"/>
          <p:cNvGraphicFramePr/>
          <p:nvPr/>
        </p:nvGraphicFramePr>
        <p:xfrm>
          <a:off x="457163" y="2255400"/>
          <a:ext cx="19045500" cy="7529292"/>
        </p:xfrm>
        <a:graphic>
          <a:graphicData uri="http://schemas.openxmlformats.org/drawingml/2006/table">
            <a:tbl>
              <a:tblPr>
                <a:noFill/>
                <a:tableStyleId>{991DF57F-63AB-49C6-BB42-850595F27653}</a:tableStyleId>
              </a:tblPr>
              <a:tblGrid>
                <a:gridCol w="634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4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solidFill>
                            <a:schemeClr val="lt1"/>
                          </a:solidFill>
                        </a:rPr>
                        <a:t>ПРОИЗВОДСТВО </a:t>
                      </a:r>
                      <a:endParaRPr sz="1900">
                        <a:solidFill>
                          <a:schemeClr val="lt1"/>
                        </a:solidFill>
                      </a:endParaRPr>
                    </a:p>
                    <a:p>
                      <a:pPr marL="9144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solidFill>
                            <a:schemeClr val="lt1"/>
                          </a:solidFill>
                        </a:rPr>
                        <a:t>Склад</a:t>
                      </a:r>
                      <a:endParaRPr sz="1900">
                        <a:solidFill>
                          <a:schemeClr val="lt1"/>
                        </a:solidFill>
                      </a:endParaRPr>
                    </a:p>
                    <a:p>
                      <a:pPr marL="13716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 i="1">
                          <a:solidFill>
                            <a:schemeClr val="lt1"/>
                          </a:solidFill>
                        </a:rPr>
                        <a:t>Вместимость</a:t>
                      </a:r>
                      <a:endParaRPr sz="1900" i="1">
                        <a:solidFill>
                          <a:schemeClr val="lt1"/>
                        </a:solidFill>
                      </a:endParaRPr>
                    </a:p>
                    <a:p>
                      <a:pPr marL="13716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 i="1">
                          <a:solidFill>
                            <a:schemeClr val="lt1"/>
                          </a:solidFill>
                        </a:rPr>
                        <a:t>Скорость приёмки</a:t>
                      </a:r>
                      <a:endParaRPr sz="1900" i="1">
                        <a:solidFill>
                          <a:schemeClr val="lt1"/>
                        </a:solidFill>
                      </a:endParaRPr>
                    </a:p>
                    <a:p>
                      <a:pPr marL="13716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 i="1">
                          <a:solidFill>
                            <a:schemeClr val="lt1"/>
                          </a:solidFill>
                        </a:rPr>
                        <a:t>Скорость выдачи</a:t>
                      </a:r>
                      <a:endParaRPr sz="1900" i="1">
                        <a:solidFill>
                          <a:schemeClr val="lt1"/>
                        </a:solidFill>
                      </a:endParaRPr>
                    </a:p>
                    <a:p>
                      <a:pPr marL="13716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 i="1">
                          <a:solidFill>
                            <a:schemeClr val="lt1"/>
                          </a:solidFill>
                        </a:rPr>
                        <a:t>% потерь</a:t>
                      </a:r>
                      <a:endParaRPr sz="1900" i="1">
                        <a:solidFill>
                          <a:schemeClr val="lt1"/>
                        </a:solidFill>
                      </a:endParaRPr>
                    </a:p>
                    <a:p>
                      <a:pPr marL="13716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 i="1">
                          <a:solidFill>
                            <a:schemeClr val="lt1"/>
                          </a:solidFill>
                        </a:rPr>
                        <a:t>Себестоимость</a:t>
                      </a:r>
                      <a:endParaRPr sz="1900" i="1">
                        <a:solidFill>
                          <a:schemeClr val="lt1"/>
                        </a:solidFill>
                      </a:endParaRPr>
                    </a:p>
                    <a:p>
                      <a:pPr marL="9144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>
                          <a:solidFill>
                            <a:schemeClr val="lt1"/>
                          </a:solidFill>
                        </a:rPr>
                        <a:t>Приготовление теста</a:t>
                      </a:r>
                      <a:endParaRPr sz="1900">
                        <a:solidFill>
                          <a:schemeClr val="lt1"/>
                        </a:solidFill>
                      </a:endParaRPr>
                    </a:p>
                    <a:p>
                      <a:pPr marL="13716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 i="1">
                          <a:solidFill>
                            <a:schemeClr val="lt1"/>
                          </a:solidFill>
                        </a:rPr>
                        <a:t>Производительность приготовления</a:t>
                      </a:r>
                      <a:endParaRPr sz="1900" i="1">
                        <a:solidFill>
                          <a:schemeClr val="lt1"/>
                        </a:solidFill>
                      </a:endParaRPr>
                    </a:p>
                    <a:p>
                      <a:pPr marL="13716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 i="1">
                          <a:solidFill>
                            <a:schemeClr val="lt1"/>
                          </a:solidFill>
                        </a:rPr>
                        <a:t>Возможное количество рецептов</a:t>
                      </a:r>
                      <a:endParaRPr sz="1900" i="1">
                        <a:solidFill>
                          <a:schemeClr val="lt1"/>
                        </a:solidFill>
                      </a:endParaRPr>
                    </a:p>
                    <a:p>
                      <a:pPr marL="13716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 i="1">
                          <a:solidFill>
                            <a:schemeClr val="lt1"/>
                          </a:solidFill>
                        </a:rPr>
                        <a:t>Себестоимость</a:t>
                      </a:r>
                      <a:endParaRPr sz="1900" i="1">
                        <a:solidFill>
                          <a:schemeClr val="lt1"/>
                        </a:solidFill>
                      </a:endParaRPr>
                    </a:p>
                    <a:p>
                      <a:pPr marL="9144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>
                          <a:solidFill>
                            <a:schemeClr val="lt1"/>
                          </a:solidFill>
                        </a:rPr>
                        <a:t>Выпекание</a:t>
                      </a:r>
                      <a:endParaRPr sz="1900">
                        <a:solidFill>
                          <a:schemeClr val="lt1"/>
                        </a:solidFill>
                      </a:endParaRPr>
                    </a:p>
                    <a:p>
                      <a:pPr marL="13716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 i="1">
                          <a:solidFill>
                            <a:schemeClr val="lt1"/>
                          </a:solidFill>
                        </a:rPr>
                        <a:t>Производительность выпекания</a:t>
                      </a:r>
                      <a:endParaRPr sz="1900" i="1">
                        <a:solidFill>
                          <a:schemeClr val="lt1"/>
                        </a:solidFill>
                      </a:endParaRPr>
                    </a:p>
                    <a:p>
                      <a:pPr marL="13716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 i="1">
                          <a:solidFill>
                            <a:schemeClr val="lt1"/>
                          </a:solidFill>
                        </a:rPr>
                        <a:t>Возможное количество типов продукции</a:t>
                      </a:r>
                      <a:endParaRPr sz="1900" i="1">
                        <a:solidFill>
                          <a:schemeClr val="lt1"/>
                        </a:solidFill>
                      </a:endParaRPr>
                    </a:p>
                    <a:p>
                      <a:pPr marL="13716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 i="1">
                          <a:solidFill>
                            <a:schemeClr val="lt1"/>
                          </a:solidFill>
                        </a:rPr>
                        <a:t>Себестоимость</a:t>
                      </a:r>
                      <a:endParaRPr sz="1900" i="1">
                        <a:solidFill>
                          <a:schemeClr val="lt1"/>
                        </a:solidFill>
                      </a:endParaRPr>
                    </a:p>
                    <a:p>
                      <a:pPr marL="9144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>
                          <a:solidFill>
                            <a:schemeClr val="lt1"/>
                          </a:solidFill>
                        </a:rPr>
                        <a:t>Упаковка</a:t>
                      </a:r>
                      <a:endParaRPr sz="1900">
                        <a:solidFill>
                          <a:schemeClr val="lt1"/>
                        </a:solidFill>
                      </a:endParaRPr>
                    </a:p>
                    <a:p>
                      <a:pPr marL="13716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 i="1">
                          <a:solidFill>
                            <a:schemeClr val="lt1"/>
                          </a:solidFill>
                        </a:rPr>
                        <a:t>Производительность упаковывания</a:t>
                      </a:r>
                      <a:endParaRPr sz="1900" i="1">
                        <a:solidFill>
                          <a:schemeClr val="lt1"/>
                        </a:solidFill>
                      </a:endParaRPr>
                    </a:p>
                    <a:p>
                      <a:pPr marL="13716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 i="1">
                          <a:solidFill>
                            <a:schemeClr val="lt1"/>
                          </a:solidFill>
                        </a:rPr>
                        <a:t>Возможное количество типов упаковки</a:t>
                      </a:r>
                      <a:endParaRPr sz="1900" i="1">
                        <a:solidFill>
                          <a:schemeClr val="lt1"/>
                        </a:solidFill>
                      </a:endParaRPr>
                    </a:p>
                    <a:p>
                      <a:pPr marL="13716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 i="1">
                          <a:solidFill>
                            <a:schemeClr val="lt1"/>
                          </a:solidFill>
                        </a:rPr>
                        <a:t>Себестоимость</a:t>
                      </a:r>
                      <a:endParaRPr sz="1900" i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ПРОДАЖИ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marL="9144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Торговый зал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marL="13716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i="1">
                          <a:solidFill>
                            <a:schemeClr val="lt1"/>
                          </a:solidFill>
                        </a:rPr>
                        <a:t>Количество людей проходящих мимо в сутки</a:t>
                      </a:r>
                      <a:endParaRPr sz="1800" i="1">
                        <a:solidFill>
                          <a:schemeClr val="lt1"/>
                        </a:solidFill>
                      </a:endParaRPr>
                    </a:p>
                    <a:p>
                      <a:pPr marL="13716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i="1">
                          <a:solidFill>
                            <a:schemeClr val="lt1"/>
                          </a:solidFill>
                        </a:rPr>
                        <a:t>Количество посетителей в сутки</a:t>
                      </a:r>
                      <a:endParaRPr sz="1800" i="1">
                        <a:solidFill>
                          <a:schemeClr val="lt1"/>
                        </a:solidFill>
                      </a:endParaRPr>
                    </a:p>
                    <a:p>
                      <a:pPr marL="13716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i="1">
                          <a:solidFill>
                            <a:schemeClr val="lt1"/>
                          </a:solidFill>
                        </a:rPr>
                        <a:t>Количество покупателей в сутки</a:t>
                      </a:r>
                      <a:endParaRPr sz="1800" i="1">
                        <a:solidFill>
                          <a:schemeClr val="lt1"/>
                        </a:solidFill>
                      </a:endParaRPr>
                    </a:p>
                    <a:p>
                      <a:pPr marL="13716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i="1">
                          <a:solidFill>
                            <a:schemeClr val="lt1"/>
                          </a:solidFill>
                        </a:rPr>
                        <a:t>Себестоимость</a:t>
                      </a:r>
                      <a:endParaRPr sz="1800" i="1">
                        <a:solidFill>
                          <a:schemeClr val="lt1"/>
                        </a:solidFill>
                      </a:endParaRPr>
                    </a:p>
                    <a:p>
                      <a:pPr marL="9144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Витрина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marL="13716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i="1">
                          <a:solidFill>
                            <a:schemeClr val="lt1"/>
                          </a:solidFill>
                        </a:rPr>
                        <a:t>Вместимость SKU</a:t>
                      </a:r>
                      <a:endParaRPr sz="1800" i="1">
                        <a:solidFill>
                          <a:schemeClr val="lt1"/>
                        </a:solidFill>
                      </a:endParaRPr>
                    </a:p>
                    <a:p>
                      <a:pPr marL="13716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i="1">
                          <a:solidFill>
                            <a:schemeClr val="lt1"/>
                          </a:solidFill>
                        </a:rPr>
                        <a:t>Себестоимость</a:t>
                      </a:r>
                      <a:endParaRPr sz="1800" i="1">
                        <a:solidFill>
                          <a:schemeClr val="lt1"/>
                        </a:solidFill>
                      </a:endParaRPr>
                    </a:p>
                    <a:p>
                      <a:pPr marL="9144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Кассир(ы)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marL="13716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i="1">
                          <a:solidFill>
                            <a:schemeClr val="lt1"/>
                          </a:solidFill>
                        </a:rPr>
                        <a:t>Производительность количество продаж в час</a:t>
                      </a:r>
                      <a:endParaRPr sz="1800" i="1">
                        <a:solidFill>
                          <a:schemeClr val="lt1"/>
                        </a:solidFill>
                      </a:endParaRPr>
                    </a:p>
                    <a:p>
                      <a:pPr marL="13716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i="1">
                          <a:solidFill>
                            <a:schemeClr val="lt1"/>
                          </a:solidFill>
                        </a:rPr>
                        <a:t>Среднее количество позиций в чеке</a:t>
                      </a:r>
                      <a:endParaRPr sz="1800" i="1">
                        <a:solidFill>
                          <a:schemeClr val="lt1"/>
                        </a:solidFill>
                      </a:endParaRPr>
                    </a:p>
                    <a:p>
                      <a:pPr marL="13716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i="1">
                          <a:solidFill>
                            <a:schemeClr val="lt1"/>
                          </a:solidFill>
                        </a:rPr>
                        <a:t>Средняя сумма чека</a:t>
                      </a:r>
                      <a:endParaRPr sz="1800" i="1">
                        <a:solidFill>
                          <a:schemeClr val="lt1"/>
                        </a:solidFill>
                      </a:endParaRPr>
                    </a:p>
                    <a:p>
                      <a:pPr marL="13716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>
                          <a:solidFill>
                            <a:schemeClr val="lt1"/>
                          </a:solidFill>
                        </a:rPr>
                        <a:t>Себестоимость</a:t>
                      </a:r>
                      <a:endParaRPr sz="1800" i="1">
                        <a:solidFill>
                          <a:schemeClr val="lt1"/>
                        </a:solidFill>
                      </a:endParaRPr>
                    </a:p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БУХГАЛТЕРИЯ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marL="13716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>
                          <a:solidFill>
                            <a:schemeClr val="lt1"/>
                          </a:solidFill>
                        </a:rPr>
                        <a:t>Сумма штрафов за год</a:t>
                      </a:r>
                      <a:endParaRPr sz="1800" i="1">
                        <a:solidFill>
                          <a:schemeClr val="lt1"/>
                        </a:solidFill>
                      </a:endParaRPr>
                    </a:p>
                    <a:p>
                      <a:pPr marL="13716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>
                          <a:solidFill>
                            <a:schemeClr val="lt1"/>
                          </a:solidFill>
                        </a:rPr>
                        <a:t>Сумма налогов за год</a:t>
                      </a:r>
                      <a:endParaRPr sz="1800" i="1">
                        <a:solidFill>
                          <a:schemeClr val="lt1"/>
                        </a:solidFill>
                      </a:endParaRPr>
                    </a:p>
                    <a:p>
                      <a:pPr marL="13716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>
                          <a:solidFill>
                            <a:schemeClr val="lt1"/>
                          </a:solidFill>
                        </a:rPr>
                        <a:t>Сумма налогов на единицу площади</a:t>
                      </a:r>
                      <a:endParaRPr sz="1800" i="1">
                        <a:solidFill>
                          <a:schemeClr val="lt1"/>
                        </a:solidFill>
                      </a:endParaRPr>
                    </a:p>
                    <a:p>
                      <a:pPr marL="13716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>
                          <a:solidFill>
                            <a:schemeClr val="lt1"/>
                          </a:solidFill>
                        </a:rPr>
                        <a:t>Сумма налогов на единицу персонала</a:t>
                      </a:r>
                      <a:endParaRPr sz="1800" i="1">
                        <a:solidFill>
                          <a:schemeClr val="lt1"/>
                        </a:solidFill>
                      </a:endParaRPr>
                    </a:p>
                    <a:p>
                      <a:pPr marL="13716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>
                          <a:solidFill>
                            <a:schemeClr val="lt1"/>
                          </a:solidFill>
                        </a:rPr>
                        <a:t>Себестоимость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marL="13716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00" i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</a:rPr>
                        <a:t>ДОСТАВКА</a:t>
                      </a:r>
                      <a:endParaRPr sz="2000">
                        <a:solidFill>
                          <a:schemeClr val="lt1"/>
                        </a:solidFill>
                      </a:endParaRPr>
                    </a:p>
                    <a:p>
                      <a:pPr marL="9144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</a:rPr>
                        <a:t>Автомобиль</a:t>
                      </a:r>
                      <a:endParaRPr sz="2000">
                        <a:solidFill>
                          <a:schemeClr val="lt1"/>
                        </a:solidFill>
                      </a:endParaRPr>
                    </a:p>
                    <a:p>
                      <a:pPr marL="13716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i="1">
                          <a:solidFill>
                            <a:schemeClr val="lt1"/>
                          </a:solidFill>
                        </a:rPr>
                        <a:t>Производительность доставки</a:t>
                      </a:r>
                      <a:endParaRPr sz="2000" i="1">
                        <a:solidFill>
                          <a:schemeClr val="lt1"/>
                        </a:solidFill>
                      </a:endParaRPr>
                    </a:p>
                    <a:p>
                      <a:pPr marL="13716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i="1">
                          <a:solidFill>
                            <a:schemeClr val="lt1"/>
                          </a:solidFill>
                        </a:rPr>
                        <a:t>Скорость доставки</a:t>
                      </a:r>
                      <a:endParaRPr sz="2000" i="1">
                        <a:solidFill>
                          <a:schemeClr val="lt1"/>
                        </a:solidFill>
                      </a:endParaRPr>
                    </a:p>
                    <a:p>
                      <a:pPr marL="13716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i="1">
                          <a:solidFill>
                            <a:schemeClr val="lt1"/>
                          </a:solidFill>
                        </a:rPr>
                        <a:t>Максимальная дистанция доставки</a:t>
                      </a:r>
                      <a:endParaRPr sz="2000" i="1">
                        <a:solidFill>
                          <a:schemeClr val="lt1"/>
                        </a:solidFill>
                      </a:endParaRPr>
                    </a:p>
                    <a:p>
                      <a:pPr marL="13716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i="1">
                          <a:solidFill>
                            <a:schemeClr val="lt1"/>
                          </a:solidFill>
                        </a:rPr>
                        <a:t>Количество типов доставляемой продукции</a:t>
                      </a:r>
                      <a:endParaRPr sz="2000" i="1">
                        <a:solidFill>
                          <a:schemeClr val="lt1"/>
                        </a:solidFill>
                      </a:endParaRPr>
                    </a:p>
                    <a:p>
                      <a:pPr marL="13716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i="1">
                          <a:solidFill>
                            <a:schemeClr val="lt1"/>
                          </a:solidFill>
                        </a:rPr>
                        <a:t>Себестоимость</a:t>
                      </a:r>
                      <a:endParaRPr sz="2000">
                        <a:solidFill>
                          <a:schemeClr val="lt1"/>
                        </a:solidFill>
                      </a:endParaRPr>
                    </a:p>
                    <a:p>
                      <a:pPr marL="9144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</a:rPr>
                        <a:t>Торговый представитель</a:t>
                      </a:r>
                      <a:endParaRPr sz="2000">
                        <a:solidFill>
                          <a:schemeClr val="lt1"/>
                        </a:solidFill>
                      </a:endParaRPr>
                    </a:p>
                    <a:p>
                      <a:pPr marL="13716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i="1">
                          <a:solidFill>
                            <a:schemeClr val="lt1"/>
                          </a:solidFill>
                        </a:rPr>
                        <a:t>Количество торговых точек в день</a:t>
                      </a:r>
                      <a:endParaRPr sz="2000" i="1">
                        <a:solidFill>
                          <a:schemeClr val="lt1"/>
                        </a:solidFill>
                      </a:endParaRPr>
                    </a:p>
                    <a:p>
                      <a:pPr marL="13716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i="1">
                          <a:solidFill>
                            <a:schemeClr val="lt1"/>
                          </a:solidFill>
                        </a:rPr>
                        <a:t>Сумма продаж за месяц</a:t>
                      </a:r>
                      <a:endParaRPr sz="2000" i="1">
                        <a:solidFill>
                          <a:schemeClr val="lt1"/>
                        </a:solidFill>
                      </a:endParaRPr>
                    </a:p>
                    <a:p>
                      <a:pPr marL="13716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i="1">
                          <a:solidFill>
                            <a:schemeClr val="lt1"/>
                          </a:solidFill>
                        </a:rPr>
                        <a:t>Средняя сумма покупки одной точкой в месяц</a:t>
                      </a:r>
                      <a:endParaRPr sz="2000" i="1">
                        <a:solidFill>
                          <a:schemeClr val="lt1"/>
                        </a:solidFill>
                      </a:endParaRPr>
                    </a:p>
                    <a:p>
                      <a:pPr marL="13716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i="1">
                          <a:solidFill>
                            <a:schemeClr val="lt1"/>
                          </a:solidFill>
                        </a:rPr>
                        <a:t>Максимальная сумма покупки одной точкой в месяц</a:t>
                      </a:r>
                      <a:endParaRPr sz="2000" i="1">
                        <a:solidFill>
                          <a:schemeClr val="lt1"/>
                        </a:solidFill>
                      </a:endParaRPr>
                    </a:p>
                    <a:p>
                      <a:pPr marL="13716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i="1">
                          <a:solidFill>
                            <a:schemeClr val="lt1"/>
                          </a:solidFill>
                        </a:rPr>
                        <a:t>Среднее количество типов продукции в одной точке</a:t>
                      </a:r>
                      <a:endParaRPr sz="2000" i="1">
                        <a:solidFill>
                          <a:schemeClr val="lt1"/>
                        </a:solidFill>
                      </a:endParaRPr>
                    </a:p>
                    <a:p>
                      <a:pPr marL="13716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i="1">
                          <a:solidFill>
                            <a:schemeClr val="lt1"/>
                          </a:solidFill>
                        </a:rPr>
                        <a:t>Себестоимость</a:t>
                      </a:r>
                      <a:endParaRPr sz="20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9"/>
          <p:cNvSpPr txBox="1">
            <a:spLocks noGrp="1"/>
          </p:cNvSpPr>
          <p:nvPr>
            <p:ph type="title"/>
          </p:nvPr>
        </p:nvSpPr>
        <p:spPr>
          <a:xfrm>
            <a:off x="1129267" y="1048681"/>
            <a:ext cx="12362700" cy="20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/>
              <a:t>РЕГИСТРАЦИЯ УЧАСТНИКОВ</a:t>
            </a:r>
            <a:endParaRPr sz="6600" dirty="0"/>
          </a:p>
        </p:txBody>
      </p:sp>
      <p:sp>
        <p:nvSpPr>
          <p:cNvPr id="313" name="Google Shape;313;p59"/>
          <p:cNvSpPr txBox="1"/>
          <p:nvPr/>
        </p:nvSpPr>
        <p:spPr>
          <a:xfrm>
            <a:off x="5630779" y="3762576"/>
            <a:ext cx="5690713" cy="102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346075" marR="5080" lvl="0" indent="-3340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ЗАРЕГИСТРИРУЙТЕСЬ  НА МЕРОПРИЯТИЕ:</a:t>
            </a:r>
            <a:endParaRPr sz="3300" b="1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  <p:sp>
        <p:nvSpPr>
          <p:cNvPr id="314" name="Google Shape;314;p59"/>
          <p:cNvSpPr txBox="1"/>
          <p:nvPr/>
        </p:nvSpPr>
        <p:spPr>
          <a:xfrm>
            <a:off x="12254299" y="4013732"/>
            <a:ext cx="52818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УЗНАТЬ СВОЙ ИНН:</a:t>
            </a:r>
            <a:endParaRPr sz="3300" b="1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  <p:pic>
        <p:nvPicPr>
          <p:cNvPr id="315" name="Google Shape;315;p5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92571" y="5145078"/>
            <a:ext cx="2905670" cy="2905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0877" y="5145078"/>
            <a:ext cx="2905670" cy="2905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9053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406bcc4507_0_12"/>
          <p:cNvSpPr txBox="1"/>
          <p:nvPr/>
        </p:nvSpPr>
        <p:spPr>
          <a:xfrm>
            <a:off x="205498" y="491450"/>
            <a:ext cx="133323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50" b="1" dirty="0">
                <a:solidFill>
                  <a:schemeClr val="l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ДОСТУПНЫЕ БИЗНЕС ИНСТРУМЕНТЫ </a:t>
            </a:r>
            <a:endParaRPr sz="4350" b="1" dirty="0">
              <a:solidFill>
                <a:schemeClr val="l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127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50" b="1" dirty="0">
                <a:solidFill>
                  <a:schemeClr val="l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ДЛЯ УЛУЧШЕНИЯ БИЗНЕСА  	</a:t>
            </a:r>
            <a:endParaRPr sz="4350" b="1" dirty="0">
              <a:solidFill>
                <a:schemeClr val="l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  <p:sp>
        <p:nvSpPr>
          <p:cNvPr id="193" name="Google Shape;193;g2406bcc4507_0_12"/>
          <p:cNvSpPr txBox="1"/>
          <p:nvPr/>
        </p:nvSpPr>
        <p:spPr>
          <a:xfrm>
            <a:off x="1142600" y="2295450"/>
            <a:ext cx="13332300" cy="87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</a:rPr>
              <a:t>1. CRM-системы - позволяют управлять отношениями с клиентами и улучшить продажи.</a:t>
            </a: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</a:rPr>
              <a:t>2. ERP-системы - помогают автоматизировать управление бизнесом, от учета до производства.</a:t>
            </a: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</a:rPr>
              <a:t>3. Методы управления проектами - позволяют эффективно планировать, контролировать и управлять проектами.</a:t>
            </a: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</a:rPr>
              <a:t>4. Анализ данных - позволяет использовать данные для принятия решений и оптимизации бизнес-процессов.</a:t>
            </a: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</a:rPr>
              <a:t>5. Маркетинговые инструменты - помогают улучшить маркетинговые кампании и привлечение клиентов.</a:t>
            </a: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</a:rPr>
              <a:t>6. Инструменты управления персоналом - позволяют эффективно управлять персоналом и улучшить производительность.</a:t>
            </a: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</a:rPr>
              <a:t>7. Финансовые инструменты - помогают управлять финансами и принимать финансовые решения.</a:t>
            </a: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</a:rPr>
              <a:t>8. Инструменты анализа конкурентов - позволяют анализировать конкурентов и определять свои преимущества.</a:t>
            </a: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</a:rPr>
              <a:t>9. Инструменты управления инновациями - помогают стимулировать инновационную деятельность и улучшать продукты/услуги или увеличивать прибыль.</a:t>
            </a: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</a:rPr>
              <a:t>10. Инструменты улучшения качества - помогают улучшить качество продукции или услуг и повысить удовлетворенность клиентов.</a:t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406bcc4507_0_18"/>
          <p:cNvSpPr txBox="1"/>
          <p:nvPr/>
        </p:nvSpPr>
        <p:spPr>
          <a:xfrm>
            <a:off x="1043698" y="1253450"/>
            <a:ext cx="133323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50" b="1" dirty="0">
                <a:solidFill>
                  <a:schemeClr val="l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КАК И ЗАЧЕМ ИСПОЛЬЗОВАТЬ ЭТИ ИНСТРУМЕНТЫ </a:t>
            </a:r>
            <a:r>
              <a:rPr lang="en-US" sz="4350" b="1" dirty="0" err="1">
                <a:solidFill>
                  <a:schemeClr val="l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В</a:t>
            </a:r>
            <a:r>
              <a:rPr lang="en-US" sz="4350" b="1" dirty="0">
                <a:solidFill>
                  <a:schemeClr val="l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СВОЕМ БИЗНЕСЕ?  	</a:t>
            </a:r>
            <a:endParaRPr sz="4350" b="1" dirty="0">
              <a:solidFill>
                <a:schemeClr val="l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  <p:pic>
        <p:nvPicPr>
          <p:cNvPr id="199" name="Google Shape;199;g2406bcc4507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3903350"/>
            <a:ext cx="8772725" cy="585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406bcc4507_0_30"/>
          <p:cNvSpPr txBox="1"/>
          <p:nvPr/>
        </p:nvSpPr>
        <p:spPr>
          <a:xfrm>
            <a:off x="2597800" y="3806900"/>
            <a:ext cx="9088800" cy="521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0" marR="727075" lvl="0" indent="0" algn="l" rtl="0">
              <a:lnSpc>
                <a:spcPct val="120779"/>
              </a:lnSpc>
              <a:spcBef>
                <a:spcPts val="160"/>
              </a:spcBef>
              <a:spcAft>
                <a:spcPts val="0"/>
              </a:spcAft>
              <a:buNone/>
            </a:pPr>
            <a:endParaRPr sz="3850" b="1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692785" marR="727075" lvl="0" indent="-680720" algn="l" rtl="0">
              <a:lnSpc>
                <a:spcPct val="120779"/>
              </a:lnSpc>
              <a:spcBef>
                <a:spcPts val="160"/>
              </a:spcBef>
              <a:spcAft>
                <a:spcPts val="0"/>
              </a:spcAft>
              <a:buClr>
                <a:srgbClr val="FFFFFF"/>
              </a:buClr>
              <a:buSzPts val="3850"/>
              <a:buFont typeface="MS PGothic"/>
              <a:buChar char="❖"/>
            </a:pPr>
            <a:r>
              <a:rPr lang="en-US" sz="385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СКОРОСТЬ</a:t>
            </a:r>
            <a:endParaRPr sz="3850" b="1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692785" marR="727075" lvl="0" indent="-680720" algn="l" rtl="0">
              <a:lnSpc>
                <a:spcPct val="120779"/>
              </a:lnSpc>
              <a:spcBef>
                <a:spcPts val="160"/>
              </a:spcBef>
              <a:spcAft>
                <a:spcPts val="0"/>
              </a:spcAft>
              <a:buClr>
                <a:srgbClr val="FFFFFF"/>
              </a:buClr>
              <a:buSzPts val="3850"/>
              <a:buFont typeface="MS PGothic"/>
              <a:buChar char="❖"/>
            </a:pPr>
            <a:r>
              <a:rPr lang="en-US" sz="385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БЕЗОПАСНОСТЬ </a:t>
            </a:r>
            <a:endParaRPr sz="3850" b="1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692785" marR="727075" lvl="0" indent="-680720" algn="l" rtl="0">
              <a:lnSpc>
                <a:spcPct val="120779"/>
              </a:lnSpc>
              <a:spcBef>
                <a:spcPts val="160"/>
              </a:spcBef>
              <a:spcAft>
                <a:spcPts val="0"/>
              </a:spcAft>
              <a:buClr>
                <a:srgbClr val="FFFFFF"/>
              </a:buClr>
              <a:buSzPts val="3850"/>
              <a:buFont typeface="Tahoma"/>
              <a:buChar char="❖"/>
            </a:pPr>
            <a:r>
              <a:rPr lang="en-US" sz="385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МАСШТАБИРОВАНИЕ </a:t>
            </a:r>
            <a:endParaRPr sz="3850" b="1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692785" marR="727075" lvl="0" indent="-680720" algn="l" rtl="0">
              <a:lnSpc>
                <a:spcPct val="120779"/>
              </a:lnSpc>
              <a:spcBef>
                <a:spcPts val="160"/>
              </a:spcBef>
              <a:spcAft>
                <a:spcPts val="0"/>
              </a:spcAft>
              <a:buClr>
                <a:srgbClr val="FFFFFF"/>
              </a:buClr>
              <a:buSzPts val="3850"/>
              <a:buFont typeface="Tahoma"/>
              <a:buChar char="❖"/>
            </a:pPr>
            <a:r>
              <a:rPr lang="en-US" sz="385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РЕШЕНИЕ ПРОБЛЕМЫ </a:t>
            </a:r>
            <a:endParaRPr sz="3850" b="1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692785" marR="727075" lvl="0" indent="-680720" algn="l" rtl="0">
              <a:lnSpc>
                <a:spcPct val="120779"/>
              </a:lnSpc>
              <a:spcBef>
                <a:spcPts val="160"/>
              </a:spcBef>
              <a:spcAft>
                <a:spcPts val="0"/>
              </a:spcAft>
              <a:buClr>
                <a:srgbClr val="FFFFFF"/>
              </a:buClr>
              <a:buSzPts val="3850"/>
              <a:buFont typeface="Tahoma"/>
              <a:buChar char="❖"/>
            </a:pPr>
            <a:r>
              <a:rPr lang="en-US" sz="385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ЗАКРЫТИЕ ПОТРЕБНОСТЕЙ </a:t>
            </a:r>
            <a:endParaRPr sz="3850" b="1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692785" marR="727075" lvl="0" indent="-680720" algn="l" rtl="0">
              <a:lnSpc>
                <a:spcPct val="120779"/>
              </a:lnSpc>
              <a:spcBef>
                <a:spcPts val="160"/>
              </a:spcBef>
              <a:spcAft>
                <a:spcPts val="0"/>
              </a:spcAft>
              <a:buClr>
                <a:srgbClr val="FFFFFF"/>
              </a:buClr>
              <a:buSzPts val="3850"/>
              <a:buFont typeface="Tahoma"/>
              <a:buChar char="❖"/>
            </a:pPr>
            <a:r>
              <a:rPr lang="en-US" sz="385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ВЫХОД НА НОВЫЙ РЫНОК</a:t>
            </a:r>
            <a:endParaRPr sz="3850" b="1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  <p:pic>
        <p:nvPicPr>
          <p:cNvPr id="205" name="Google Shape;205;g2406bcc4507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24600" y="3141350"/>
            <a:ext cx="7148925" cy="439932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2406bcc4507_0_30"/>
          <p:cNvSpPr txBox="1"/>
          <p:nvPr/>
        </p:nvSpPr>
        <p:spPr>
          <a:xfrm>
            <a:off x="1043698" y="1101050"/>
            <a:ext cx="133323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50" b="1" dirty="0">
                <a:solidFill>
                  <a:schemeClr val="l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КАК И ЗАЧЕМ ИСПОЛЬЗОВАТЬ ЭТИ ИНСТРУМЕНТЫ </a:t>
            </a:r>
            <a:r>
              <a:rPr lang="en-US" sz="4350" b="1" dirty="0" err="1">
                <a:solidFill>
                  <a:schemeClr val="l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В</a:t>
            </a:r>
            <a:r>
              <a:rPr lang="en-US" sz="4350" b="1" dirty="0">
                <a:solidFill>
                  <a:schemeClr val="l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СВОЕМ БИЗНЕСЕ!  	</a:t>
            </a:r>
            <a:endParaRPr sz="4350" b="1" dirty="0">
              <a:solidFill>
                <a:schemeClr val="l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406bcc4507_0_36"/>
          <p:cNvSpPr txBox="1"/>
          <p:nvPr/>
        </p:nvSpPr>
        <p:spPr>
          <a:xfrm>
            <a:off x="662700" y="720050"/>
            <a:ext cx="15316800" cy="18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50" b="1" dirty="0">
                <a:solidFill>
                  <a:schemeClr val="l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РЕЗУЛЬТАТЫ, КОТОРЫЕ МОЖНО ДОСТИЧЬ</a:t>
            </a:r>
            <a:endParaRPr sz="4050" b="1" dirty="0">
              <a:solidFill>
                <a:schemeClr val="l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127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50" b="1" dirty="0">
                <a:solidFill>
                  <a:schemeClr val="l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БЛАГОДАРЯ ИСПОЛЬЗОВАНИЮ ЭТИХ ИНСТРУМЕНТОВ:   	</a:t>
            </a:r>
            <a:endParaRPr sz="4050" b="1" dirty="0">
              <a:solidFill>
                <a:schemeClr val="l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  <p:sp>
        <p:nvSpPr>
          <p:cNvPr id="212" name="Google Shape;212;g2406bcc4507_0_36"/>
          <p:cNvSpPr txBox="1"/>
          <p:nvPr/>
        </p:nvSpPr>
        <p:spPr>
          <a:xfrm>
            <a:off x="1150000" y="3044900"/>
            <a:ext cx="17322600" cy="2352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i="1" dirty="0">
                <a:solidFill>
                  <a:schemeClr val="lt1"/>
                </a:solidFill>
              </a:rPr>
              <a:t>Customer relationship management (CRM) </a:t>
            </a:r>
            <a:r>
              <a:rPr lang="en-US" sz="3300" i="1" dirty="0" err="1">
                <a:solidFill>
                  <a:schemeClr val="lt1"/>
                </a:solidFill>
              </a:rPr>
              <a:t>переводится</a:t>
            </a:r>
            <a:r>
              <a:rPr lang="en-US" sz="3300" i="1" dirty="0">
                <a:solidFill>
                  <a:schemeClr val="lt1"/>
                </a:solidFill>
              </a:rPr>
              <a:t> </a:t>
            </a:r>
            <a:r>
              <a:rPr lang="en-US" sz="3300" i="1" dirty="0" err="1">
                <a:solidFill>
                  <a:schemeClr val="lt1"/>
                </a:solidFill>
              </a:rPr>
              <a:t>с</a:t>
            </a:r>
            <a:r>
              <a:rPr lang="en-US" sz="3300" i="1" dirty="0">
                <a:solidFill>
                  <a:schemeClr val="lt1"/>
                </a:solidFill>
              </a:rPr>
              <a:t> </a:t>
            </a:r>
            <a:r>
              <a:rPr lang="en-US" sz="3300" i="1" dirty="0" err="1">
                <a:solidFill>
                  <a:schemeClr val="lt1"/>
                </a:solidFill>
              </a:rPr>
              <a:t>английского</a:t>
            </a:r>
            <a:r>
              <a:rPr lang="en-US" sz="3300" i="1" dirty="0">
                <a:solidFill>
                  <a:schemeClr val="lt1"/>
                </a:solidFill>
              </a:rPr>
              <a:t> </a:t>
            </a:r>
            <a:r>
              <a:rPr lang="en-US" sz="3300" i="1" dirty="0" err="1">
                <a:solidFill>
                  <a:schemeClr val="lt1"/>
                </a:solidFill>
              </a:rPr>
              <a:t>как</a:t>
            </a:r>
            <a:r>
              <a:rPr lang="en-US" sz="3300" i="1" dirty="0">
                <a:solidFill>
                  <a:schemeClr val="lt1"/>
                </a:solidFill>
              </a:rPr>
              <a:t> </a:t>
            </a:r>
            <a:r>
              <a:rPr lang="en-US" sz="3300" i="1" dirty="0" err="1">
                <a:solidFill>
                  <a:schemeClr val="lt1"/>
                </a:solidFill>
              </a:rPr>
              <a:t>управление</a:t>
            </a:r>
            <a:r>
              <a:rPr lang="en-US" sz="3300" i="1" dirty="0">
                <a:solidFill>
                  <a:schemeClr val="lt1"/>
                </a:solidFill>
              </a:rPr>
              <a:t> </a:t>
            </a:r>
            <a:r>
              <a:rPr lang="en-US" sz="3300" i="1" dirty="0" err="1">
                <a:solidFill>
                  <a:schemeClr val="lt1"/>
                </a:solidFill>
              </a:rPr>
              <a:t>взаимоотношениями</a:t>
            </a:r>
            <a:r>
              <a:rPr lang="en-US" sz="3300" i="1" dirty="0">
                <a:solidFill>
                  <a:schemeClr val="lt1"/>
                </a:solidFill>
              </a:rPr>
              <a:t> </a:t>
            </a:r>
            <a:r>
              <a:rPr lang="en-US" sz="3300" i="1" dirty="0" err="1">
                <a:solidFill>
                  <a:schemeClr val="lt1"/>
                </a:solidFill>
              </a:rPr>
              <a:t>с</a:t>
            </a:r>
            <a:r>
              <a:rPr lang="en-US" sz="3300" i="1" dirty="0">
                <a:solidFill>
                  <a:schemeClr val="lt1"/>
                </a:solidFill>
              </a:rPr>
              <a:t> </a:t>
            </a:r>
            <a:r>
              <a:rPr lang="en-US" sz="3300" i="1" dirty="0" err="1">
                <a:solidFill>
                  <a:schemeClr val="lt1"/>
                </a:solidFill>
              </a:rPr>
              <a:t>клиентами</a:t>
            </a:r>
            <a:r>
              <a:rPr lang="en-US" sz="3300" i="1" dirty="0">
                <a:solidFill>
                  <a:schemeClr val="lt1"/>
                </a:solidFill>
              </a:rPr>
              <a:t>. </a:t>
            </a:r>
            <a:r>
              <a:rPr lang="en-US" sz="3300" i="1" dirty="0" err="1">
                <a:solidFill>
                  <a:schemeClr val="lt1"/>
                </a:solidFill>
              </a:rPr>
              <a:t>Это</a:t>
            </a:r>
            <a:r>
              <a:rPr lang="en-US" sz="3300" i="1" dirty="0">
                <a:solidFill>
                  <a:schemeClr val="lt1"/>
                </a:solidFill>
              </a:rPr>
              <a:t> </a:t>
            </a:r>
            <a:r>
              <a:rPr lang="en-US" sz="3300" i="1" dirty="0" err="1">
                <a:solidFill>
                  <a:schemeClr val="lt1"/>
                </a:solidFill>
              </a:rPr>
              <a:t>программа</a:t>
            </a:r>
            <a:r>
              <a:rPr lang="en-US" sz="3300" i="1" dirty="0">
                <a:solidFill>
                  <a:schemeClr val="lt1"/>
                </a:solidFill>
              </a:rPr>
              <a:t>, </a:t>
            </a:r>
            <a:r>
              <a:rPr lang="en-US" sz="3300" i="1" dirty="0" err="1">
                <a:solidFill>
                  <a:schemeClr val="lt1"/>
                </a:solidFill>
              </a:rPr>
              <a:t>которая</a:t>
            </a:r>
            <a:r>
              <a:rPr lang="en-US" sz="3300" i="1" dirty="0">
                <a:solidFill>
                  <a:schemeClr val="lt1"/>
                </a:solidFill>
              </a:rPr>
              <a:t> </a:t>
            </a:r>
            <a:r>
              <a:rPr lang="en-US" sz="3300" i="1" dirty="0" err="1">
                <a:solidFill>
                  <a:schemeClr val="lt1"/>
                </a:solidFill>
              </a:rPr>
              <a:t>помогает</a:t>
            </a:r>
            <a:r>
              <a:rPr lang="en-US" sz="3300" i="1" dirty="0">
                <a:solidFill>
                  <a:schemeClr val="lt1"/>
                </a:solidFill>
              </a:rPr>
              <a:t> </a:t>
            </a:r>
            <a:r>
              <a:rPr lang="en-US" sz="3300" i="1" dirty="0" err="1">
                <a:solidFill>
                  <a:schemeClr val="lt1"/>
                </a:solidFill>
              </a:rPr>
              <a:t>регулировать</a:t>
            </a:r>
            <a:r>
              <a:rPr lang="en-US" sz="3300" i="1" dirty="0">
                <a:solidFill>
                  <a:schemeClr val="lt1"/>
                </a:solidFill>
              </a:rPr>
              <a:t> </a:t>
            </a:r>
            <a:r>
              <a:rPr lang="en-US" sz="3300" i="1" dirty="0" err="1">
                <a:solidFill>
                  <a:schemeClr val="lt1"/>
                </a:solidFill>
              </a:rPr>
              <a:t>бизнес-процессы</a:t>
            </a:r>
            <a:r>
              <a:rPr lang="en-US" sz="3300" i="1" dirty="0">
                <a:solidFill>
                  <a:schemeClr val="lt1"/>
                </a:solidFill>
              </a:rPr>
              <a:t>, </a:t>
            </a:r>
            <a:r>
              <a:rPr lang="en-US" sz="3300" i="1" dirty="0" err="1">
                <a:solidFill>
                  <a:schemeClr val="lt1"/>
                </a:solidFill>
              </a:rPr>
              <a:t>выстраивать</a:t>
            </a:r>
            <a:r>
              <a:rPr lang="en-US" sz="3300" i="1" dirty="0">
                <a:solidFill>
                  <a:schemeClr val="lt1"/>
                </a:solidFill>
              </a:rPr>
              <a:t> </a:t>
            </a:r>
            <a:r>
              <a:rPr lang="en-US" sz="3300" i="1" dirty="0" err="1">
                <a:solidFill>
                  <a:schemeClr val="lt1"/>
                </a:solidFill>
              </a:rPr>
              <a:t>долгосрочные</a:t>
            </a:r>
            <a:r>
              <a:rPr lang="en-US" sz="3300" i="1" dirty="0">
                <a:solidFill>
                  <a:schemeClr val="lt1"/>
                </a:solidFill>
              </a:rPr>
              <a:t> </a:t>
            </a:r>
            <a:r>
              <a:rPr lang="en-US" sz="3300" i="1" dirty="0" err="1">
                <a:solidFill>
                  <a:schemeClr val="lt1"/>
                </a:solidFill>
              </a:rPr>
              <a:t>отношения</a:t>
            </a:r>
            <a:r>
              <a:rPr lang="en-US" sz="3300" i="1" dirty="0">
                <a:solidFill>
                  <a:schemeClr val="lt1"/>
                </a:solidFill>
              </a:rPr>
              <a:t> </a:t>
            </a:r>
            <a:r>
              <a:rPr lang="en-US" sz="3300" i="1" dirty="0" err="1">
                <a:solidFill>
                  <a:schemeClr val="lt1"/>
                </a:solidFill>
              </a:rPr>
              <a:t>с</a:t>
            </a:r>
            <a:r>
              <a:rPr lang="en-US" sz="3300" i="1" dirty="0">
                <a:solidFill>
                  <a:schemeClr val="lt1"/>
                </a:solidFill>
              </a:rPr>
              <a:t> </a:t>
            </a:r>
            <a:r>
              <a:rPr lang="en-US" sz="3300" i="1" dirty="0" err="1">
                <a:solidFill>
                  <a:schemeClr val="lt1"/>
                </a:solidFill>
              </a:rPr>
              <a:t>клиентами</a:t>
            </a:r>
            <a:r>
              <a:rPr lang="en-US" sz="3300" i="1" dirty="0">
                <a:solidFill>
                  <a:schemeClr val="lt1"/>
                </a:solidFill>
              </a:rPr>
              <a:t> </a:t>
            </a:r>
            <a:r>
              <a:rPr lang="en-US" sz="3300" i="1" dirty="0" err="1">
                <a:solidFill>
                  <a:schemeClr val="lt1"/>
                </a:solidFill>
              </a:rPr>
              <a:t>и</a:t>
            </a:r>
            <a:r>
              <a:rPr lang="en-US" sz="3300" i="1" dirty="0">
                <a:solidFill>
                  <a:schemeClr val="lt1"/>
                </a:solidFill>
              </a:rPr>
              <a:t> </a:t>
            </a:r>
            <a:r>
              <a:rPr lang="en-US" sz="3300" i="1" dirty="0" err="1">
                <a:solidFill>
                  <a:schemeClr val="lt1"/>
                </a:solidFill>
              </a:rPr>
              <a:t>способствует</a:t>
            </a:r>
            <a:r>
              <a:rPr lang="en-US" sz="3300" i="1" dirty="0">
                <a:solidFill>
                  <a:schemeClr val="lt1"/>
                </a:solidFill>
              </a:rPr>
              <a:t> </a:t>
            </a:r>
            <a:r>
              <a:rPr lang="en-US" sz="3300" i="1" dirty="0" err="1">
                <a:solidFill>
                  <a:schemeClr val="lt1"/>
                </a:solidFill>
              </a:rPr>
              <a:t>повышению</a:t>
            </a:r>
            <a:r>
              <a:rPr lang="en-US" sz="3300" i="1" dirty="0">
                <a:solidFill>
                  <a:schemeClr val="lt1"/>
                </a:solidFill>
              </a:rPr>
              <a:t> </a:t>
            </a:r>
            <a:r>
              <a:rPr lang="en-US" sz="3300" i="1" dirty="0" err="1">
                <a:solidFill>
                  <a:schemeClr val="lt1"/>
                </a:solidFill>
              </a:rPr>
              <a:t>эффективности</a:t>
            </a:r>
            <a:r>
              <a:rPr lang="en-US" sz="3300" i="1" dirty="0">
                <a:solidFill>
                  <a:schemeClr val="lt1"/>
                </a:solidFill>
              </a:rPr>
              <a:t> </a:t>
            </a:r>
            <a:r>
              <a:rPr lang="en-US" sz="3300" i="1" dirty="0" err="1">
                <a:solidFill>
                  <a:schemeClr val="lt1"/>
                </a:solidFill>
              </a:rPr>
              <a:t>продаж</a:t>
            </a:r>
            <a:r>
              <a:rPr lang="en-US" sz="3300" i="1" dirty="0">
                <a:solidFill>
                  <a:schemeClr val="lt1"/>
                </a:solidFill>
              </a:rPr>
              <a:t>.</a:t>
            </a:r>
            <a:r>
              <a:rPr lang="en-US" sz="3300" dirty="0">
                <a:solidFill>
                  <a:schemeClr val="lt1"/>
                </a:solidFill>
              </a:rPr>
              <a:t> </a:t>
            </a:r>
            <a:endParaRPr sz="6050" b="1" dirty="0">
              <a:solidFill>
                <a:schemeClr val="l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  <p:sp>
        <p:nvSpPr>
          <p:cNvPr id="213" name="Google Shape;213;g2406bcc4507_0_36"/>
          <p:cNvSpPr txBox="1"/>
          <p:nvPr/>
        </p:nvSpPr>
        <p:spPr>
          <a:xfrm>
            <a:off x="1885275" y="6090500"/>
            <a:ext cx="10990500" cy="45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</a:rPr>
              <a:t>Так одним инструментом решается большое число проблем бизнеса и ощутимо повышаются такие ключевые параметры как:</a:t>
            </a:r>
            <a:endParaRPr sz="2500">
              <a:solidFill>
                <a:schemeClr val="lt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-"/>
            </a:pPr>
            <a:r>
              <a:rPr lang="en-US" sz="2500">
                <a:solidFill>
                  <a:schemeClr val="lt1"/>
                </a:solidFill>
              </a:rPr>
              <a:t>Конверсия в покупку,</a:t>
            </a:r>
            <a:endParaRPr sz="2500">
              <a:solidFill>
                <a:schemeClr val="lt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-"/>
            </a:pPr>
            <a:r>
              <a:rPr lang="en-US" sz="2500">
                <a:solidFill>
                  <a:schemeClr val="lt1"/>
                </a:solidFill>
              </a:rPr>
              <a:t>Число повторных покупок,</a:t>
            </a:r>
            <a:endParaRPr sz="2500">
              <a:solidFill>
                <a:schemeClr val="lt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-"/>
            </a:pPr>
            <a:r>
              <a:rPr lang="en-US" sz="2500">
                <a:solidFill>
                  <a:schemeClr val="lt1"/>
                </a:solidFill>
              </a:rPr>
              <a:t>Количество товаров в чеке,</a:t>
            </a:r>
            <a:endParaRPr sz="2500">
              <a:solidFill>
                <a:schemeClr val="lt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-"/>
            </a:pPr>
            <a:r>
              <a:rPr lang="en-US" sz="2500">
                <a:solidFill>
                  <a:schemeClr val="lt1"/>
                </a:solidFill>
              </a:rPr>
              <a:t>Средняя сумма чека,</a:t>
            </a:r>
            <a:endParaRPr sz="2500">
              <a:solidFill>
                <a:schemeClr val="lt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-"/>
            </a:pPr>
            <a:r>
              <a:rPr lang="en-US" sz="2500">
                <a:solidFill>
                  <a:schemeClr val="lt1"/>
                </a:solidFill>
              </a:rPr>
              <a:t>Срок жизни клиента,</a:t>
            </a:r>
            <a:endParaRPr sz="2500">
              <a:solidFill>
                <a:schemeClr val="lt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-"/>
            </a:pPr>
            <a:r>
              <a:rPr lang="en-US" sz="2500">
                <a:solidFill>
                  <a:schemeClr val="lt1"/>
                </a:solidFill>
              </a:rPr>
              <a:t>Удовлетворённость сервисом,</a:t>
            </a:r>
            <a:endParaRPr sz="2500">
              <a:solidFill>
                <a:schemeClr val="lt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-"/>
            </a:pPr>
            <a:r>
              <a:rPr lang="en-US" sz="2500">
                <a:solidFill>
                  <a:schemeClr val="lt1"/>
                </a:solidFill>
              </a:rPr>
              <a:t>Количество рекомендаций,</a:t>
            </a:r>
            <a:endParaRPr sz="2500">
              <a:solidFill>
                <a:schemeClr val="lt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-"/>
            </a:pPr>
            <a:r>
              <a:rPr lang="en-US" sz="2500">
                <a:solidFill>
                  <a:schemeClr val="lt1"/>
                </a:solidFill>
              </a:rPr>
              <a:t>Количество клиентов/заказов в работе у одногсотрудника и др.</a:t>
            </a:r>
            <a:endParaRPr sz="2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g2406bcc4507_0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066800"/>
            <a:ext cx="13370250" cy="89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"/>
          <p:cNvSpPr txBox="1"/>
          <p:nvPr/>
        </p:nvSpPr>
        <p:spPr>
          <a:xfrm>
            <a:off x="1254916" y="4581062"/>
            <a:ext cx="16089600" cy="18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ctr" rtl="0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Э</a:t>
            </a:r>
            <a:r>
              <a:rPr lang="en-US" sz="40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то</a:t>
            </a:r>
            <a:r>
              <a:rPr lang="en-US" sz="40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40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нововведения</a:t>
            </a:r>
            <a:r>
              <a:rPr lang="en-US" sz="40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40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в</a:t>
            </a:r>
            <a:r>
              <a:rPr lang="en-US" sz="40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40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какой-либо</a:t>
            </a:r>
            <a:r>
              <a:rPr lang="en-US" sz="40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40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области</a:t>
            </a:r>
            <a:r>
              <a:rPr lang="en-US" sz="40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40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человеческой</a:t>
            </a:r>
            <a:r>
              <a:rPr lang="en-US" sz="40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 </a:t>
            </a:r>
            <a:r>
              <a:rPr lang="en-US" sz="40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жизн</a:t>
            </a:r>
            <a:r>
              <a:rPr lang="en-US" sz="40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и</a:t>
            </a:r>
            <a:r>
              <a:rPr lang="en-US" sz="40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, </a:t>
            </a:r>
            <a:r>
              <a:rPr lang="en-US" sz="40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с</a:t>
            </a:r>
            <a:r>
              <a:rPr lang="en-US" sz="40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целью</a:t>
            </a:r>
            <a:r>
              <a:rPr lang="en-US" sz="40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ее</a:t>
            </a:r>
            <a:r>
              <a:rPr lang="en-US" sz="40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качественного</a:t>
            </a:r>
            <a:r>
              <a:rPr lang="en-US" sz="40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endParaRPr sz="4000" b="1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12700" marR="5080" lvl="0" indent="0" algn="ctr" rtl="0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и</a:t>
            </a:r>
            <a:r>
              <a:rPr lang="en-US" sz="40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количественного</a:t>
            </a:r>
            <a:r>
              <a:rPr lang="en-US" sz="40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преобразования</a:t>
            </a:r>
            <a:r>
              <a:rPr lang="en-US" sz="40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и</a:t>
            </a:r>
            <a:r>
              <a:rPr lang="en-US" sz="40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развития</a:t>
            </a:r>
            <a:r>
              <a:rPr lang="en-US" sz="40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endParaRPr sz="40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  <p:sp>
        <p:nvSpPr>
          <p:cNvPr id="224" name="Google Shape;224;p9"/>
          <p:cNvSpPr txBox="1"/>
          <p:nvPr/>
        </p:nvSpPr>
        <p:spPr>
          <a:xfrm>
            <a:off x="1881900" y="2244050"/>
            <a:ext cx="5115000" cy="9003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50" b="1" dirty="0">
                <a:solidFill>
                  <a:schemeClr val="l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ИННОВАЦИЯ </a:t>
            </a:r>
            <a:endParaRPr sz="5750" b="1" dirty="0">
              <a:solidFill>
                <a:schemeClr val="l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406bcc4507_0_49"/>
          <p:cNvSpPr txBox="1"/>
          <p:nvPr/>
        </p:nvSpPr>
        <p:spPr>
          <a:xfrm>
            <a:off x="2885972" y="3841925"/>
            <a:ext cx="7290000" cy="3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457200" marR="5080" lvl="0" indent="0" algn="l" rtl="0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389255" marR="0" lvl="0" indent="-433705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Tahoma"/>
              <a:buChar char="●"/>
            </a:pPr>
            <a:r>
              <a:rPr lang="en-US" sz="45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ПРОДУКТОВЫЕ</a:t>
            </a:r>
            <a:endParaRPr sz="45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389255" marR="0" lvl="0" indent="-433705" algn="l" rtl="0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Tahoma"/>
              <a:buChar char="●"/>
            </a:pPr>
            <a:r>
              <a:rPr lang="en-US" sz="45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ПРОЦЕССНЫЕ</a:t>
            </a:r>
            <a:endParaRPr sz="4500" b="1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389255" marR="0" lvl="0" indent="-433705" algn="l" rtl="0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Tahoma"/>
              <a:buChar char="●"/>
            </a:pPr>
            <a:r>
              <a:rPr lang="en-US" sz="45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МАРКЕТИНГОВЫЕ </a:t>
            </a:r>
            <a:endParaRPr sz="45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endParaRPr sz="45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  <p:sp>
        <p:nvSpPr>
          <p:cNvPr id="230" name="Google Shape;230;g2406bcc4507_0_49"/>
          <p:cNvSpPr txBox="1"/>
          <p:nvPr/>
        </p:nvSpPr>
        <p:spPr>
          <a:xfrm>
            <a:off x="6343074" y="769125"/>
            <a:ext cx="7174500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50" b="1" dirty="0">
                <a:solidFill>
                  <a:schemeClr val="l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ТИПЫ ИННОВАЦИЙ:	</a:t>
            </a:r>
            <a:endParaRPr sz="5150" b="1" dirty="0">
              <a:solidFill>
                <a:schemeClr val="l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  <p:pic>
        <p:nvPicPr>
          <p:cNvPr id="231" name="Google Shape;231;g2406bcc4507_0_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6578" y="4215700"/>
            <a:ext cx="7174600" cy="287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42b3fd025a_3_4"/>
          <p:cNvSpPr txBox="1"/>
          <p:nvPr/>
        </p:nvSpPr>
        <p:spPr>
          <a:xfrm>
            <a:off x="2139600" y="992475"/>
            <a:ext cx="11244600" cy="15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500" b="1" dirty="0">
                <a:solidFill>
                  <a:schemeClr val="l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ПРИМЕР ПРОДУКТОВОЙ ИННОВАЦИИ</a:t>
            </a:r>
            <a:endParaRPr sz="4500" b="1" u="none" strike="noStrike" cap="none" dirty="0">
              <a:solidFill>
                <a:schemeClr val="l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endParaRPr sz="45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  <p:sp>
        <p:nvSpPr>
          <p:cNvPr id="237" name="Google Shape;237;g242b3fd025a_3_4"/>
          <p:cNvSpPr txBox="1"/>
          <p:nvPr/>
        </p:nvSpPr>
        <p:spPr>
          <a:xfrm>
            <a:off x="1496450" y="2516425"/>
            <a:ext cx="11996400" cy="75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</a:rPr>
              <a:t>Клиенты просили гарантию результата в юридическом бизнесе.</a:t>
            </a:r>
            <a:endParaRPr sz="30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</a:rPr>
              <a:t>По закону это запрещено. Так как результат зависит от суда, а не от юристов.</a:t>
            </a:r>
            <a:endParaRPr sz="30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</a:rPr>
              <a:t>Было найдено решение, которое без нарушения закона и увеличения себестоимости услуги позволило дать клиентам то что они просили.</a:t>
            </a:r>
            <a:endParaRPr sz="30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</a:rPr>
              <a:t>Эта гарантия стоила столько же сколько и основная услуга.</a:t>
            </a:r>
            <a:endParaRPr sz="30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</a:rPr>
              <a:t>Клиенты покупали эту гарантию в половине случаев, принося компании ещё 50% выручки, в которой не было ни рубля себестоимости. </a:t>
            </a:r>
            <a:endParaRPr sz="30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</a:rPr>
              <a:t>То есть, продуктовая инновация увеличила выручку на 50%, прибыль в 2,5 раза. клиентам столько же сколько стоила и основная услуга.</a:t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42b3fd025a_3_16"/>
          <p:cNvSpPr txBox="1"/>
          <p:nvPr/>
        </p:nvSpPr>
        <p:spPr>
          <a:xfrm>
            <a:off x="1864450" y="769125"/>
            <a:ext cx="146214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50" b="1" dirty="0">
                <a:solidFill>
                  <a:schemeClr val="l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ПРИМЕР ПРОЦЕССНОЙ ИННОВАЦИИ </a:t>
            </a:r>
            <a:endParaRPr sz="5150" b="1" dirty="0">
              <a:solidFill>
                <a:schemeClr val="l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  <p:sp>
        <p:nvSpPr>
          <p:cNvPr id="243" name="Google Shape;243;g242b3fd025a_3_16"/>
          <p:cNvSpPr txBox="1"/>
          <p:nvPr/>
        </p:nvSpPr>
        <p:spPr>
          <a:xfrm>
            <a:off x="1251150" y="2463650"/>
            <a:ext cx="11947200" cy="75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</a:rPr>
              <a:t>Компания закупала рекламу на 50+ тыс.₽/мес и каждый месяц повышала рекламный бюджет на 15%.</a:t>
            </a:r>
            <a:endParaRPr sz="30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</a:rPr>
              <a:t>Ожидания: объём продаж должен расти каждый месяц на 15%.</a:t>
            </a:r>
            <a:endParaRPr sz="30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</a:rPr>
              <a:t>Факт: после 2х месяцев роста продажи остановились, а ещё через месяц начали падать на 5%. </a:t>
            </a:r>
            <a:endParaRPr sz="30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</a:rPr>
              <a:t>В результате диагностики увидели, что появилось большое скопление лидов на одном из этапов воронки продаж. Сотрудник отдела продаж продолжал с ними коммуницировать, тратить время, но к продажам это не приводило. Времени на обработку новых лидов оставалось всё меньше и это повлекло начало спада продаж.</a:t>
            </a:r>
            <a:endParaRPr sz="30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</a:rPr>
              <a:t>В результате изменения бизнес-процесса, удалось устранить причину “затора” в воронке продаж и повысить производительность компании в 2 раза, увеличив ФОТ на 30%.</a:t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42b3fd025a_3_10"/>
          <p:cNvSpPr txBox="1"/>
          <p:nvPr/>
        </p:nvSpPr>
        <p:spPr>
          <a:xfrm>
            <a:off x="1570050" y="845325"/>
            <a:ext cx="151854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50" b="1" dirty="0">
                <a:solidFill>
                  <a:schemeClr val="l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ПРИМЕР МАРКЕТИНГОВОЙ  ИННОВАЦИИ	</a:t>
            </a:r>
            <a:endParaRPr sz="5150" b="1" dirty="0">
              <a:solidFill>
                <a:schemeClr val="l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  <p:sp>
        <p:nvSpPr>
          <p:cNvPr id="249" name="Google Shape;249;g242b3fd025a_3_10"/>
          <p:cNvSpPr txBox="1"/>
          <p:nvPr/>
        </p:nvSpPr>
        <p:spPr>
          <a:xfrm>
            <a:off x="1177550" y="2405550"/>
            <a:ext cx="11701800" cy="80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</a:rPr>
              <a:t>Рекламные каналы работали в штатном режиме, поставляли лидов в прогнозируемом количестве и с ожидаемым качеством.</a:t>
            </a:r>
            <a:endParaRPr sz="32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</a:rPr>
              <a:t>Компания могла начать закупать в 2-3 раза больше лидов, но не могла так-же быстро увеличить производительность отдела продаж.</a:t>
            </a:r>
            <a:endParaRPr sz="32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</a:rPr>
              <a:t>В результате анализа текущей работы сотрудников отдела продаж было произведено изменение воронки продаж и добавлен этап автоматической обработки лидов перед началом ручных продаж. Это повысило конверсию на 15% и сократило время коммуникаций с одним лидом на 20%.</a:t>
            </a:r>
            <a:endParaRPr sz="32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</a:rPr>
              <a:t>В сумме это дало рост продаж на 75% при сохранении численности персонала.</a:t>
            </a:r>
            <a:endParaRPr sz="3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"/>
          <p:cNvSpPr txBox="1">
            <a:spLocks noGrp="1"/>
          </p:cNvSpPr>
          <p:nvPr>
            <p:ph type="title"/>
          </p:nvPr>
        </p:nvSpPr>
        <p:spPr>
          <a:xfrm>
            <a:off x="1254928" y="1988900"/>
            <a:ext cx="181128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ФОНД РАЗВИТИЯ ИННОВАЦИЙ КРАСНОДАРСКОГО КРАЯ</a:t>
            </a:r>
            <a:endParaRPr sz="3600" dirty="0"/>
          </a:p>
        </p:txBody>
      </p:sp>
      <p:sp>
        <p:nvSpPr>
          <p:cNvPr id="53" name="Google Shape;53;p2"/>
          <p:cNvSpPr txBox="1"/>
          <p:nvPr/>
        </p:nvSpPr>
        <p:spPr>
          <a:xfrm>
            <a:off x="1254917" y="2810955"/>
            <a:ext cx="17281525" cy="1334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РЕГИОНАЛЬНЫЙ ПРОЕКТ «ВОРОНКА ИННОВАЦИОННЫХ СТАРТАПОВ»</a:t>
            </a:r>
            <a:endParaRPr sz="23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endParaRPr sz="23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389255" marR="5080" lvl="0" indent="-353695" algn="l" rtl="0">
              <a:lnSpc>
                <a:spcPct val="101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-	КОНФЕРЕНЦИИ, МАСТЕР-КЛАССЫ, ТРЕНИНГИ И ВЕБИНАРЫ – ПРОСВЕТИТЕЛЬСКАЯ И ОБРАЗОВАТЕЛЬНАЯ ДЕЯТЕЛЬНОСТЬ, ТОЧКА  ВХОДА</a:t>
            </a:r>
            <a:endParaRPr sz="195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  <p:pic>
        <p:nvPicPr>
          <p:cNvPr id="54" name="Google Shape;54;p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0366" y="4352723"/>
            <a:ext cx="5511079" cy="3672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0207" y="4361343"/>
            <a:ext cx="5508744" cy="367249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"/>
          <p:cNvSpPr txBox="1"/>
          <p:nvPr/>
        </p:nvSpPr>
        <p:spPr>
          <a:xfrm>
            <a:off x="1129266" y="9363638"/>
            <a:ext cx="15562580" cy="146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3779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INNOFUND23.RU</a:t>
            </a:r>
            <a:endParaRPr sz="36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2995"/>
              </a:spcBef>
              <a:spcAft>
                <a:spcPts val="0"/>
              </a:spcAft>
              <a:buNone/>
            </a:pPr>
            <a:r>
              <a:rPr lang="en-US" sz="165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РЕГИОНАЛЬНЫЙ ПРОЕКТ «ВОРОНКА ИННОВАЦИОННЫХ СТАРТАПОВ» РЕАЛИЗУЕТСЯ </a:t>
            </a:r>
            <a:r>
              <a:rPr lang="en-US" sz="165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В</a:t>
            </a:r>
            <a:r>
              <a:rPr lang="en-US" sz="165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РАМКАХ НАЦИОНАЛЬНОГО ПРОЕКТА "МАЛОЕ И СРЕДНЕЕ  ПРЕДПРИНИМАТЕЛЬСТВО И ПОДДЕРЖКА ИНДИВИДУАЛЬНОЙ ПРЕДПРИНИМАТЕЛЬСКОЙ ИНИЦИАТИВЫ"</a:t>
            </a:r>
            <a:endParaRPr sz="165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406bcc4507_0_43"/>
          <p:cNvSpPr txBox="1"/>
          <p:nvPr/>
        </p:nvSpPr>
        <p:spPr>
          <a:xfrm>
            <a:off x="1119898" y="1177250"/>
            <a:ext cx="13332300" cy="6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50" b="1" dirty="0">
                <a:solidFill>
                  <a:schemeClr val="l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ПРИМЕРЫ КУБАНСКИХ ИННОВАЦИЙ:</a:t>
            </a:r>
            <a:endParaRPr sz="4350" b="1" dirty="0">
              <a:solidFill>
                <a:schemeClr val="l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  <p:sp>
        <p:nvSpPr>
          <p:cNvPr id="255" name="Google Shape;255;g2406bcc4507_0_43"/>
          <p:cNvSpPr txBox="1"/>
          <p:nvPr/>
        </p:nvSpPr>
        <p:spPr>
          <a:xfrm>
            <a:off x="1759600" y="2511500"/>
            <a:ext cx="12833100" cy="662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0" marR="727075" lvl="0" indent="0" algn="l" rtl="0">
              <a:lnSpc>
                <a:spcPct val="120779"/>
              </a:lnSpc>
              <a:spcBef>
                <a:spcPts val="160"/>
              </a:spcBef>
              <a:spcAft>
                <a:spcPts val="0"/>
              </a:spcAft>
              <a:buNone/>
            </a:pPr>
            <a:endParaRPr sz="3850" b="1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692785" marR="727075" lvl="0" indent="-680720" algn="l" rtl="0">
              <a:lnSpc>
                <a:spcPct val="120779"/>
              </a:lnSpc>
              <a:spcBef>
                <a:spcPts val="160"/>
              </a:spcBef>
              <a:spcAft>
                <a:spcPts val="0"/>
              </a:spcAft>
              <a:buClr>
                <a:srgbClr val="FFFFFF"/>
              </a:buClr>
              <a:buSzPts val="3850"/>
              <a:buFont typeface="MS PGothic"/>
              <a:buChar char="●"/>
            </a:pPr>
            <a:r>
              <a:rPr lang="en-US" sz="3850" b="1" dirty="0" err="1">
                <a:solidFill>
                  <a:srgbClr val="9FC5E8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Broniboy</a:t>
            </a:r>
            <a:r>
              <a:rPr lang="en-US" sz="385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- СКОРОСТЬ  </a:t>
            </a:r>
            <a:endParaRPr sz="3850" b="1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692785" marR="727075" lvl="0" indent="-680720" algn="l" rtl="0">
              <a:lnSpc>
                <a:spcPct val="120779"/>
              </a:lnSpc>
              <a:spcBef>
                <a:spcPts val="160"/>
              </a:spcBef>
              <a:spcAft>
                <a:spcPts val="0"/>
              </a:spcAft>
              <a:buClr>
                <a:srgbClr val="FFFFFF"/>
              </a:buClr>
              <a:buSzPts val="3850"/>
              <a:buFont typeface="Tahoma"/>
              <a:buChar char="●"/>
            </a:pPr>
            <a:r>
              <a:rPr lang="en-US" sz="3850" b="1" dirty="0" err="1">
                <a:solidFill>
                  <a:srgbClr val="9FC5E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Qummy</a:t>
            </a:r>
            <a:r>
              <a:rPr lang="en-US" sz="3850" b="1" dirty="0">
                <a:solidFill>
                  <a:srgbClr val="9FC5E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385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- МАСШТАБИРОВАНИЕ </a:t>
            </a:r>
            <a:endParaRPr sz="3850" b="1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692785" marR="727075" lvl="0" indent="-680720" algn="l" rtl="0">
              <a:lnSpc>
                <a:spcPct val="120779"/>
              </a:lnSpc>
              <a:spcBef>
                <a:spcPts val="160"/>
              </a:spcBef>
              <a:spcAft>
                <a:spcPts val="0"/>
              </a:spcAft>
              <a:buClr>
                <a:srgbClr val="FFFFFF"/>
              </a:buClr>
              <a:buSzPts val="3850"/>
              <a:buFont typeface="Tahoma"/>
              <a:buChar char="●"/>
            </a:pPr>
            <a:r>
              <a:rPr lang="en-US" sz="3850" b="1" dirty="0" err="1">
                <a:solidFill>
                  <a:srgbClr val="9FC5E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Проект</a:t>
            </a:r>
            <a:r>
              <a:rPr lang="en-US" sz="3850" b="1" dirty="0">
                <a:solidFill>
                  <a:srgbClr val="9FC5E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3850" b="1" dirty="0" err="1">
                <a:solidFill>
                  <a:srgbClr val="9FC5E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переработки</a:t>
            </a:r>
            <a:r>
              <a:rPr lang="en-US" sz="3850" b="1" dirty="0">
                <a:solidFill>
                  <a:srgbClr val="9FC5E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3850" b="1" dirty="0" err="1">
                <a:solidFill>
                  <a:srgbClr val="9FC5E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органики</a:t>
            </a:r>
            <a:r>
              <a:rPr lang="en-US" sz="385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- РЕШЕНИЕ ПРОБЛЕМЫ </a:t>
            </a:r>
            <a:endParaRPr sz="3850" b="1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692785" marR="727075" lvl="0" indent="-680720" algn="l" rtl="0">
              <a:lnSpc>
                <a:spcPct val="120779"/>
              </a:lnSpc>
              <a:spcBef>
                <a:spcPts val="160"/>
              </a:spcBef>
              <a:spcAft>
                <a:spcPts val="0"/>
              </a:spcAft>
              <a:buClr>
                <a:srgbClr val="FFFFFF"/>
              </a:buClr>
              <a:buSzPts val="3850"/>
              <a:buFont typeface="Tahoma"/>
              <a:buChar char="●"/>
            </a:pPr>
            <a:r>
              <a:rPr lang="en-US" sz="3850" b="1" dirty="0">
                <a:solidFill>
                  <a:srgbClr val="9FC5E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DIV </a:t>
            </a:r>
            <a:r>
              <a:rPr lang="en-US" sz="3850" b="1" dirty="0" err="1">
                <a:solidFill>
                  <a:srgbClr val="9FC5E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приложение</a:t>
            </a:r>
            <a:r>
              <a:rPr lang="en-US" sz="3850" b="1" dirty="0">
                <a:solidFill>
                  <a:srgbClr val="9FC5E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3D </a:t>
            </a:r>
            <a:r>
              <a:rPr lang="en-US" sz="3850" b="1" dirty="0" err="1">
                <a:solidFill>
                  <a:srgbClr val="9FC5E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дизайн</a:t>
            </a:r>
            <a:r>
              <a:rPr lang="en-US" sz="385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- ЗАКРЫТИЕ ПОТРЕБНОСТЕЙ (+ </a:t>
            </a:r>
            <a:r>
              <a:rPr lang="en-US" sz="385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проблема</a:t>
            </a:r>
            <a:r>
              <a:rPr lang="en-US" sz="385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)</a:t>
            </a:r>
            <a:endParaRPr sz="3850" b="1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692785" marR="727075" lvl="0" indent="-680720" algn="l" rtl="0">
              <a:lnSpc>
                <a:spcPct val="120779"/>
              </a:lnSpc>
              <a:spcBef>
                <a:spcPts val="160"/>
              </a:spcBef>
              <a:spcAft>
                <a:spcPts val="0"/>
              </a:spcAft>
              <a:buClr>
                <a:srgbClr val="FFFFFF"/>
              </a:buClr>
              <a:buSzPts val="3850"/>
              <a:buFont typeface="Tahoma"/>
              <a:buChar char="●"/>
            </a:pPr>
            <a:r>
              <a:rPr lang="en-US" sz="3850" b="1" dirty="0" err="1">
                <a:solidFill>
                  <a:srgbClr val="9FC5E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Аva</a:t>
            </a:r>
            <a:r>
              <a:rPr lang="en-US" sz="3850" b="1" dirty="0">
                <a:solidFill>
                  <a:srgbClr val="9FC5E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- Group </a:t>
            </a:r>
            <a:r>
              <a:rPr lang="en-US" sz="3850" b="1" dirty="0" err="1">
                <a:solidFill>
                  <a:srgbClr val="9FC5E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строительная</a:t>
            </a:r>
            <a:r>
              <a:rPr lang="en-US" sz="3850" b="1" dirty="0">
                <a:solidFill>
                  <a:srgbClr val="9FC5E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3850" b="1" dirty="0" err="1">
                <a:solidFill>
                  <a:srgbClr val="9FC5E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компания</a:t>
            </a:r>
            <a:r>
              <a:rPr lang="en-US" sz="385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- ВЫХОД </a:t>
            </a:r>
            <a:endParaRPr sz="3850" b="1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457200" marR="727075" lvl="0" indent="-473075" algn="l" rtl="0">
              <a:lnSpc>
                <a:spcPct val="12077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50"/>
              <a:buFont typeface="Tahoma"/>
              <a:buChar char="●"/>
            </a:pPr>
            <a:r>
              <a:rPr lang="en-US" sz="385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 НА НОВЫЙ РЫНОК</a:t>
            </a:r>
            <a:endParaRPr sz="3850" b="1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"/>
          <p:cNvSpPr txBox="1"/>
          <p:nvPr/>
        </p:nvSpPr>
        <p:spPr>
          <a:xfrm>
            <a:off x="371369" y="1174918"/>
            <a:ext cx="14380200" cy="22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ctr" rtl="0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ТЕХНОЛОГИИ И ИННОВАЦИИ МЕНЯЮТ ЖИЗНЬ ОБЩЕСТВА С  ГЕОМЕТРИЧЕСКОЙ ПРОГРЕССИЕЙ:</a:t>
            </a:r>
            <a:endParaRPr sz="36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endParaRPr sz="36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endParaRPr sz="36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  <p:pic>
        <p:nvPicPr>
          <p:cNvPr id="261" name="Google Shape;26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57224" y="2745550"/>
            <a:ext cx="7384200" cy="491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0"/>
          <p:cNvSpPr txBox="1"/>
          <p:nvPr/>
        </p:nvSpPr>
        <p:spPr>
          <a:xfrm>
            <a:off x="3198875" y="4898650"/>
            <a:ext cx="6986400" cy="3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89255" lvl="0" indent="-427355" algn="l" rtl="0">
              <a:spcBef>
                <a:spcPts val="5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Char char="●"/>
            </a:pPr>
            <a:r>
              <a:rPr lang="en-US" sz="4400" b="1" dirty="0">
                <a:solidFill>
                  <a:schemeClr val="l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КАЧЕСТВО</a:t>
            </a:r>
            <a:endParaRPr sz="4400" b="1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389255" lvl="0" indent="-427355" algn="l" rtl="0">
              <a:spcBef>
                <a:spcPts val="3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Char char="●"/>
            </a:pPr>
            <a:r>
              <a:rPr lang="en-US" sz="4400" b="1" dirty="0">
                <a:solidFill>
                  <a:schemeClr val="l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СКОРОСТЬ</a:t>
            </a:r>
            <a:endParaRPr sz="4400" b="1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389255" lvl="0" indent="-427355" algn="l" rtl="0">
              <a:spcBef>
                <a:spcPts val="35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Char char="●"/>
            </a:pPr>
            <a:r>
              <a:rPr lang="en-US" sz="4400" b="1" dirty="0">
                <a:solidFill>
                  <a:schemeClr val="l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УДОБСТВО</a:t>
            </a:r>
            <a:endParaRPr sz="4400" b="1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389255" lvl="0" indent="-427355" algn="l" rtl="0">
              <a:spcBef>
                <a:spcPts val="35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Char char="●"/>
            </a:pPr>
            <a:r>
              <a:rPr lang="en-US" sz="4400" b="1" dirty="0">
                <a:solidFill>
                  <a:schemeClr val="l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ЭКОНОМИЯ</a:t>
            </a:r>
            <a:endParaRPr sz="4400" b="1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389255" lvl="0" indent="-427355" algn="l" rtl="0">
              <a:spcBef>
                <a:spcPts val="3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Char char="●"/>
            </a:pPr>
            <a:r>
              <a:rPr lang="en-US" sz="4400" b="1" dirty="0">
                <a:solidFill>
                  <a:schemeClr val="l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СПЕКТРЫ ЭМОЦИЙ</a:t>
            </a:r>
            <a:endParaRPr sz="4400" b="1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g2406bcc4507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200" y="2885391"/>
            <a:ext cx="9769325" cy="526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406bcc4507_0_69"/>
          <p:cNvSpPr txBox="1"/>
          <p:nvPr/>
        </p:nvSpPr>
        <p:spPr>
          <a:xfrm>
            <a:off x="2891188" y="2748388"/>
            <a:ext cx="15267900" cy="2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 err="1">
                <a:solidFill>
                  <a:schemeClr val="lt1"/>
                </a:solidFill>
              </a:rPr>
              <a:t>Вспомним</a:t>
            </a:r>
            <a:r>
              <a:rPr lang="en-US" sz="2700" dirty="0">
                <a:solidFill>
                  <a:schemeClr val="lt1"/>
                </a:solidFill>
              </a:rPr>
              <a:t> </a:t>
            </a:r>
            <a:r>
              <a:rPr lang="en-US" sz="2700" dirty="0" err="1">
                <a:solidFill>
                  <a:schemeClr val="lt1"/>
                </a:solidFill>
              </a:rPr>
              <a:t>про</a:t>
            </a:r>
            <a:r>
              <a:rPr lang="en-US" sz="2700" dirty="0">
                <a:solidFill>
                  <a:schemeClr val="lt1"/>
                </a:solidFill>
              </a:rPr>
              <a:t> </a:t>
            </a:r>
            <a:r>
              <a:rPr lang="en-US" sz="2700" dirty="0" err="1">
                <a:solidFill>
                  <a:schemeClr val="lt1"/>
                </a:solidFill>
              </a:rPr>
              <a:t>блоки</a:t>
            </a:r>
            <a:r>
              <a:rPr lang="en-US" sz="2700" dirty="0">
                <a:solidFill>
                  <a:schemeClr val="lt1"/>
                </a:solidFill>
              </a:rPr>
              <a:t> </a:t>
            </a:r>
            <a:r>
              <a:rPr lang="en-US" sz="2700" dirty="0" err="1">
                <a:solidFill>
                  <a:schemeClr val="lt1"/>
                </a:solidFill>
              </a:rPr>
              <a:t>из</a:t>
            </a:r>
            <a:r>
              <a:rPr lang="en-US" sz="2700" dirty="0">
                <a:solidFill>
                  <a:schemeClr val="lt1"/>
                </a:solidFill>
              </a:rPr>
              <a:t> </a:t>
            </a:r>
            <a:r>
              <a:rPr lang="en-US" sz="2700" dirty="0" err="1">
                <a:solidFill>
                  <a:schemeClr val="lt1"/>
                </a:solidFill>
              </a:rPr>
              <a:t>которых</a:t>
            </a:r>
            <a:r>
              <a:rPr lang="en-US" sz="2700" dirty="0">
                <a:solidFill>
                  <a:schemeClr val="lt1"/>
                </a:solidFill>
              </a:rPr>
              <a:t> </a:t>
            </a:r>
            <a:r>
              <a:rPr lang="en-US" sz="2700" dirty="0" err="1">
                <a:solidFill>
                  <a:schemeClr val="lt1"/>
                </a:solidFill>
              </a:rPr>
              <a:t>состоит</a:t>
            </a:r>
            <a:r>
              <a:rPr lang="en-US" sz="2700" dirty="0">
                <a:solidFill>
                  <a:schemeClr val="lt1"/>
                </a:solidFill>
              </a:rPr>
              <a:t> </a:t>
            </a:r>
            <a:r>
              <a:rPr lang="en-US" sz="2700" dirty="0" err="1">
                <a:solidFill>
                  <a:schemeClr val="lt1"/>
                </a:solidFill>
              </a:rPr>
              <a:t>ваш</a:t>
            </a:r>
            <a:r>
              <a:rPr lang="en-US" sz="2700" dirty="0">
                <a:solidFill>
                  <a:schemeClr val="lt1"/>
                </a:solidFill>
              </a:rPr>
              <a:t> </a:t>
            </a:r>
            <a:r>
              <a:rPr lang="en-US" sz="2700" dirty="0" err="1">
                <a:solidFill>
                  <a:schemeClr val="lt1"/>
                </a:solidFill>
              </a:rPr>
              <a:t>бизнес</a:t>
            </a:r>
            <a:r>
              <a:rPr lang="en-US" sz="2700" dirty="0">
                <a:solidFill>
                  <a:schemeClr val="lt1"/>
                </a:solidFill>
              </a:rPr>
              <a:t>. </a:t>
            </a:r>
            <a:endParaRPr sz="2700" dirty="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 err="1">
                <a:solidFill>
                  <a:schemeClr val="lt1"/>
                </a:solidFill>
              </a:rPr>
              <a:t>Эти</a:t>
            </a:r>
            <a:r>
              <a:rPr lang="en-US" sz="2700" dirty="0">
                <a:solidFill>
                  <a:schemeClr val="lt1"/>
                </a:solidFill>
              </a:rPr>
              <a:t> </a:t>
            </a:r>
            <a:r>
              <a:rPr lang="en-US" sz="2700" dirty="0" err="1">
                <a:solidFill>
                  <a:schemeClr val="lt1"/>
                </a:solidFill>
              </a:rPr>
              <a:t>блоки</a:t>
            </a:r>
            <a:r>
              <a:rPr lang="en-US" sz="2700" dirty="0">
                <a:solidFill>
                  <a:schemeClr val="lt1"/>
                </a:solidFill>
              </a:rPr>
              <a:t> </a:t>
            </a:r>
            <a:r>
              <a:rPr lang="en-US" sz="2700" dirty="0" err="1">
                <a:solidFill>
                  <a:schemeClr val="lt1"/>
                </a:solidFill>
              </a:rPr>
              <a:t>и</a:t>
            </a:r>
            <a:r>
              <a:rPr lang="en-US" sz="2700" dirty="0">
                <a:solidFill>
                  <a:schemeClr val="lt1"/>
                </a:solidFill>
              </a:rPr>
              <a:t> </a:t>
            </a:r>
            <a:r>
              <a:rPr lang="en-US" sz="2700" dirty="0" err="1">
                <a:solidFill>
                  <a:schemeClr val="lt1"/>
                </a:solidFill>
              </a:rPr>
              <a:t>определяют</a:t>
            </a:r>
            <a:r>
              <a:rPr lang="en-US" sz="2700" dirty="0">
                <a:solidFill>
                  <a:schemeClr val="lt1"/>
                </a:solidFill>
              </a:rPr>
              <a:t> </a:t>
            </a:r>
            <a:r>
              <a:rPr lang="en-US" sz="2700" dirty="0" err="1">
                <a:solidFill>
                  <a:schemeClr val="lt1"/>
                </a:solidFill>
              </a:rPr>
              <a:t>какие</a:t>
            </a:r>
            <a:r>
              <a:rPr lang="en-US" sz="2700" dirty="0">
                <a:solidFill>
                  <a:schemeClr val="lt1"/>
                </a:solidFill>
              </a:rPr>
              <a:t> </a:t>
            </a:r>
            <a:r>
              <a:rPr lang="en-US" sz="2700" dirty="0" err="1">
                <a:solidFill>
                  <a:schemeClr val="lt1"/>
                </a:solidFill>
              </a:rPr>
              <a:t>инновации</a:t>
            </a:r>
            <a:r>
              <a:rPr lang="en-US" sz="2700" dirty="0">
                <a:solidFill>
                  <a:schemeClr val="lt1"/>
                </a:solidFill>
              </a:rPr>
              <a:t> </a:t>
            </a:r>
            <a:endParaRPr sz="2700" dirty="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 dirty="0" err="1">
                <a:solidFill>
                  <a:schemeClr val="lt1"/>
                </a:solidFill>
              </a:rPr>
              <a:t>могут</a:t>
            </a:r>
            <a:r>
              <a:rPr lang="en-US" sz="2700" dirty="0">
                <a:solidFill>
                  <a:schemeClr val="lt1"/>
                </a:solidFill>
              </a:rPr>
              <a:t> </a:t>
            </a:r>
            <a:r>
              <a:rPr lang="en-US" sz="2700" dirty="0" err="1">
                <a:solidFill>
                  <a:schemeClr val="lt1"/>
                </a:solidFill>
              </a:rPr>
              <a:t>подойти</a:t>
            </a:r>
            <a:r>
              <a:rPr lang="en-US" sz="2700" dirty="0">
                <a:solidFill>
                  <a:schemeClr val="lt1"/>
                </a:solidFill>
              </a:rPr>
              <a:t> </a:t>
            </a:r>
            <a:r>
              <a:rPr lang="en-US" sz="2700" dirty="0" err="1">
                <a:solidFill>
                  <a:schemeClr val="lt1"/>
                </a:solidFill>
              </a:rPr>
              <a:t>для</a:t>
            </a:r>
            <a:r>
              <a:rPr lang="en-US" sz="2700" dirty="0">
                <a:solidFill>
                  <a:schemeClr val="lt1"/>
                </a:solidFill>
              </a:rPr>
              <a:t> </a:t>
            </a:r>
            <a:r>
              <a:rPr lang="en-US" sz="2700" dirty="0" err="1">
                <a:solidFill>
                  <a:schemeClr val="lt1"/>
                </a:solidFill>
              </a:rPr>
              <a:t>вашего</a:t>
            </a:r>
            <a:r>
              <a:rPr lang="en-US" sz="2700" dirty="0">
                <a:solidFill>
                  <a:schemeClr val="lt1"/>
                </a:solidFill>
              </a:rPr>
              <a:t> </a:t>
            </a:r>
            <a:r>
              <a:rPr lang="en-US" sz="2700" dirty="0" err="1">
                <a:solidFill>
                  <a:schemeClr val="lt1"/>
                </a:solidFill>
              </a:rPr>
              <a:t>бизнеса</a:t>
            </a:r>
            <a:r>
              <a:rPr lang="en-US" sz="2700" dirty="0">
                <a:solidFill>
                  <a:schemeClr val="lt1"/>
                </a:solidFill>
              </a:rPr>
              <a:t>. </a:t>
            </a:r>
            <a:endParaRPr sz="2700" dirty="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 dirty="0" err="1">
                <a:solidFill>
                  <a:schemeClr val="lt1"/>
                </a:solidFill>
              </a:rPr>
              <a:t>Вот</a:t>
            </a:r>
            <a:r>
              <a:rPr lang="en-US" sz="2700" dirty="0">
                <a:solidFill>
                  <a:schemeClr val="lt1"/>
                </a:solidFill>
              </a:rPr>
              <a:t> </a:t>
            </a:r>
            <a:r>
              <a:rPr lang="en-US" sz="2700" dirty="0" err="1">
                <a:solidFill>
                  <a:schemeClr val="lt1"/>
                </a:solidFill>
              </a:rPr>
              <a:t>примеры</a:t>
            </a:r>
            <a:r>
              <a:rPr lang="en-US" sz="2700" dirty="0">
                <a:solidFill>
                  <a:schemeClr val="lt1"/>
                </a:solidFill>
              </a:rPr>
              <a:t>:</a:t>
            </a:r>
            <a:endParaRPr sz="2700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endParaRPr sz="5600" b="1" dirty="0">
              <a:solidFill>
                <a:schemeClr val="l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  <p:sp>
        <p:nvSpPr>
          <p:cNvPr id="273" name="Google Shape;273;g2406bcc4507_0_69"/>
          <p:cNvSpPr txBox="1"/>
          <p:nvPr/>
        </p:nvSpPr>
        <p:spPr>
          <a:xfrm>
            <a:off x="1882391" y="794508"/>
            <a:ext cx="137625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50" b="1" dirty="0">
                <a:solidFill>
                  <a:schemeClr val="l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КАК ОПРЕДЕЛИТЬ,  КАКИЕ ИННОВАЦИИ ПОДХОДЯТ ДЛЯ ВАШЕГО БИЗНЕСА 	</a:t>
            </a:r>
            <a:endParaRPr sz="4150" b="1" dirty="0">
              <a:solidFill>
                <a:schemeClr val="l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  <p:graphicFrame>
        <p:nvGraphicFramePr>
          <p:cNvPr id="274" name="Google Shape;274;g2406bcc4507_0_69"/>
          <p:cNvGraphicFramePr/>
          <p:nvPr/>
        </p:nvGraphicFramePr>
        <p:xfrm>
          <a:off x="952500" y="4892675"/>
          <a:ext cx="18199100" cy="4391794"/>
        </p:xfrm>
        <a:graphic>
          <a:graphicData uri="http://schemas.openxmlformats.org/drawingml/2006/table">
            <a:tbl>
              <a:tblPr>
                <a:noFill/>
                <a:tableStyleId>{991DF57F-63AB-49C6-BB42-850595F27653}</a:tableStyleId>
              </a:tblPr>
              <a:tblGrid>
                <a:gridCol w="4549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9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49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49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100">
                          <a:solidFill>
                            <a:schemeClr val="lt1"/>
                          </a:solidFill>
                        </a:rPr>
                        <a:t>Компания</a:t>
                      </a:r>
                      <a:endParaRPr sz="31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4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914400" lvl="0" indent="457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100">
                          <a:solidFill>
                            <a:schemeClr val="lt1"/>
                          </a:solidFill>
                        </a:rPr>
                        <a:t>Продуктовая</a:t>
                      </a:r>
                      <a:endParaRPr sz="34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914400" lvl="0" indent="457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100">
                          <a:solidFill>
                            <a:schemeClr val="lt1"/>
                          </a:solidFill>
                        </a:rPr>
                        <a:t>Процессная</a:t>
                      </a:r>
                      <a:endParaRPr sz="34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914400" lvl="0" indent="457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100">
                          <a:solidFill>
                            <a:schemeClr val="lt1"/>
                          </a:solidFill>
                        </a:rPr>
                        <a:t>Маркетинговая</a:t>
                      </a:r>
                      <a:endParaRPr sz="34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100">
                          <a:solidFill>
                            <a:schemeClr val="lt1"/>
                          </a:solidFill>
                        </a:rPr>
                        <a:t>Производственная	</a:t>
                      </a:r>
                      <a:endParaRPr sz="34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>
                          <a:solidFill>
                            <a:schemeClr val="lt1"/>
                          </a:solidFill>
                        </a:rPr>
                        <a:t>+</a:t>
                      </a:r>
                      <a:endParaRPr sz="34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>
                          <a:solidFill>
                            <a:schemeClr val="lt1"/>
                          </a:solidFill>
                        </a:rPr>
                        <a:t>+</a:t>
                      </a:r>
                      <a:endParaRPr sz="34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4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100">
                          <a:solidFill>
                            <a:schemeClr val="lt1"/>
                          </a:solidFill>
                        </a:rPr>
                        <a:t>Торговая (товары</a:t>
                      </a:r>
                      <a:endParaRPr sz="34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>
                          <a:solidFill>
                            <a:schemeClr val="lt1"/>
                          </a:solidFill>
                        </a:rPr>
                        <a:t>+</a:t>
                      </a:r>
                      <a:endParaRPr sz="34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>
                          <a:solidFill>
                            <a:schemeClr val="lt1"/>
                          </a:solidFill>
                        </a:rPr>
                        <a:t>+</a:t>
                      </a:r>
                      <a:endParaRPr sz="34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>
                          <a:solidFill>
                            <a:schemeClr val="lt1"/>
                          </a:solidFill>
                        </a:rPr>
                        <a:t>+</a:t>
                      </a:r>
                      <a:endParaRPr sz="34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100">
                          <a:solidFill>
                            <a:schemeClr val="lt1"/>
                          </a:solidFill>
                        </a:rPr>
                        <a:t>Торговая (услуги)	</a:t>
                      </a:r>
                      <a:endParaRPr sz="34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>
                          <a:solidFill>
                            <a:schemeClr val="lt1"/>
                          </a:solidFill>
                        </a:rPr>
                        <a:t>+</a:t>
                      </a:r>
                      <a:endParaRPr sz="34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>
                          <a:solidFill>
                            <a:schemeClr val="lt1"/>
                          </a:solidFill>
                        </a:rPr>
                        <a:t>+</a:t>
                      </a:r>
                      <a:endParaRPr sz="34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>
                          <a:solidFill>
                            <a:schemeClr val="lt1"/>
                          </a:solidFill>
                        </a:rPr>
                        <a:t>+</a:t>
                      </a:r>
                      <a:endParaRPr sz="34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406bcc4507_0_78"/>
          <p:cNvSpPr txBox="1"/>
          <p:nvPr/>
        </p:nvSpPr>
        <p:spPr>
          <a:xfrm>
            <a:off x="1129575" y="1860725"/>
            <a:ext cx="12910800" cy="85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457200" marR="5080" lvl="0" indent="0" algn="l" rtl="0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 b="1" u="none" strike="noStrike" cap="none" dirty="0">
              <a:solidFill>
                <a:schemeClr val="l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chemeClr val="lt1"/>
                </a:solidFill>
              </a:rPr>
              <a:t>Для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реализации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инновации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необходимо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описать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изменяемый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объект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или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процесс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как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он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есть</a:t>
            </a:r>
            <a:r>
              <a:rPr lang="en-US" sz="2600" dirty="0">
                <a:solidFill>
                  <a:schemeClr val="lt1"/>
                </a:solidFill>
              </a:rPr>
              <a:t>, </a:t>
            </a:r>
            <a:r>
              <a:rPr lang="en-US" sz="2600" dirty="0" err="1">
                <a:solidFill>
                  <a:schemeClr val="lt1"/>
                </a:solidFill>
              </a:rPr>
              <a:t>со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всеми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взаимодействиями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и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пересечениями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с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другими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объектами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и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процессами</a:t>
            </a:r>
            <a:r>
              <a:rPr lang="en-US" sz="2600" dirty="0">
                <a:solidFill>
                  <a:schemeClr val="lt1"/>
                </a:solidFill>
              </a:rPr>
              <a:t>.</a:t>
            </a:r>
            <a:endParaRPr sz="2600" dirty="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 err="1">
                <a:solidFill>
                  <a:schemeClr val="lt1"/>
                </a:solidFill>
              </a:rPr>
              <a:t>После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этого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внести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предлагаемые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изменения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и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посмотреть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какие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из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ныне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работающих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взаимосвязей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перестанут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работать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так-же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эффективно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как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ранее</a:t>
            </a:r>
            <a:r>
              <a:rPr lang="en-US" sz="2600" dirty="0">
                <a:solidFill>
                  <a:schemeClr val="lt1"/>
                </a:solidFill>
              </a:rPr>
              <a:t>.</a:t>
            </a:r>
            <a:endParaRPr sz="2600" dirty="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 err="1">
                <a:solidFill>
                  <a:schemeClr val="lt1"/>
                </a:solidFill>
              </a:rPr>
              <a:t>Нужно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выработать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и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протестировать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решения</a:t>
            </a:r>
            <a:r>
              <a:rPr lang="en-US" sz="2600" dirty="0">
                <a:solidFill>
                  <a:schemeClr val="lt1"/>
                </a:solidFill>
              </a:rPr>
              <a:t>, </a:t>
            </a:r>
            <a:r>
              <a:rPr lang="en-US" sz="2600" dirty="0" err="1">
                <a:solidFill>
                  <a:schemeClr val="lt1"/>
                </a:solidFill>
              </a:rPr>
              <a:t>которые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помогут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новой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схеме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работать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с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запланированной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результативностью</a:t>
            </a:r>
            <a:r>
              <a:rPr lang="en-US" sz="2600" dirty="0">
                <a:solidFill>
                  <a:schemeClr val="lt1"/>
                </a:solidFill>
              </a:rPr>
              <a:t>. </a:t>
            </a:r>
            <a:r>
              <a:rPr lang="en-US" sz="2600" dirty="0" err="1">
                <a:solidFill>
                  <a:schemeClr val="lt1"/>
                </a:solidFill>
              </a:rPr>
              <a:t>После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того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как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всё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необходимое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будет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разработано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и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протестировано</a:t>
            </a:r>
            <a:r>
              <a:rPr lang="en-US" sz="2600" dirty="0">
                <a:solidFill>
                  <a:schemeClr val="lt1"/>
                </a:solidFill>
              </a:rPr>
              <a:t>, </a:t>
            </a:r>
            <a:r>
              <a:rPr lang="en-US" sz="2600" dirty="0" err="1">
                <a:solidFill>
                  <a:schemeClr val="lt1"/>
                </a:solidFill>
              </a:rPr>
              <a:t>можно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приступать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к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реализации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плана</a:t>
            </a:r>
            <a:r>
              <a:rPr lang="en-US" sz="2600" dirty="0">
                <a:solidFill>
                  <a:schemeClr val="lt1"/>
                </a:solidFill>
              </a:rPr>
              <a:t>.</a:t>
            </a:r>
            <a:endParaRPr sz="2600" dirty="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 err="1">
                <a:solidFill>
                  <a:schemeClr val="lt1"/>
                </a:solidFill>
              </a:rPr>
              <a:t>Если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повышенная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результативность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является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гипотезой</a:t>
            </a:r>
            <a:r>
              <a:rPr lang="en-US" sz="2600" dirty="0">
                <a:solidFill>
                  <a:schemeClr val="lt1"/>
                </a:solidFill>
              </a:rPr>
              <a:t>, </a:t>
            </a:r>
            <a:r>
              <a:rPr lang="en-US" sz="2600" dirty="0" err="1">
                <a:solidFill>
                  <a:schemeClr val="lt1"/>
                </a:solidFill>
              </a:rPr>
              <a:t>то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изменения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применяются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не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ко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всему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объёму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работы</a:t>
            </a:r>
            <a:r>
              <a:rPr lang="en-US" sz="2600" dirty="0">
                <a:solidFill>
                  <a:schemeClr val="lt1"/>
                </a:solidFill>
              </a:rPr>
              <a:t>, </a:t>
            </a:r>
            <a:r>
              <a:rPr lang="en-US" sz="2600" dirty="0" err="1">
                <a:solidFill>
                  <a:schemeClr val="lt1"/>
                </a:solidFill>
              </a:rPr>
              <a:t>а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только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к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его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части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и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на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период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необходимый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для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получения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данных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об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успешности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предполагаемых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изменений</a:t>
            </a:r>
            <a:r>
              <a:rPr lang="en-US" sz="2600" dirty="0">
                <a:solidFill>
                  <a:schemeClr val="lt1"/>
                </a:solidFill>
              </a:rPr>
              <a:t>.</a:t>
            </a:r>
            <a:endParaRPr sz="2600" dirty="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 err="1">
                <a:solidFill>
                  <a:schemeClr val="lt1"/>
                </a:solidFill>
              </a:rPr>
              <a:t>Только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после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проведения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тестирования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стоит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раскатывать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изменения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на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весь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доступный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в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компании</a:t>
            </a:r>
            <a:r>
              <a:rPr lang="en-US" sz="2600" dirty="0">
                <a:solidFill>
                  <a:schemeClr val="lt1"/>
                </a:solidFill>
              </a:rPr>
              <a:t> </a:t>
            </a:r>
            <a:r>
              <a:rPr lang="en-US" sz="2600" dirty="0" err="1">
                <a:solidFill>
                  <a:schemeClr val="lt1"/>
                </a:solidFill>
              </a:rPr>
              <a:t>объём</a:t>
            </a:r>
            <a:r>
              <a:rPr lang="en-US" sz="2600" dirty="0">
                <a:solidFill>
                  <a:schemeClr val="lt1"/>
                </a:solidFill>
              </a:rPr>
              <a:t>.</a:t>
            </a:r>
            <a:endParaRPr sz="2600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endParaRPr sz="6000" b="1" dirty="0">
              <a:solidFill>
                <a:schemeClr val="l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  <p:sp>
        <p:nvSpPr>
          <p:cNvPr id="280" name="Google Shape;280;g2406bcc4507_0_78"/>
          <p:cNvSpPr txBox="1"/>
          <p:nvPr/>
        </p:nvSpPr>
        <p:spPr>
          <a:xfrm>
            <a:off x="1619125" y="845325"/>
            <a:ext cx="17074500" cy="6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50" b="1" dirty="0">
                <a:solidFill>
                  <a:schemeClr val="l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КАК РЕАЛИЗОВАТЬ ИННОВАЦИИ </a:t>
            </a:r>
            <a:r>
              <a:rPr lang="en-US" sz="4150" b="1" dirty="0" err="1">
                <a:solidFill>
                  <a:schemeClr val="l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В</a:t>
            </a:r>
            <a:r>
              <a:rPr lang="en-US" sz="4150" b="1" dirty="0">
                <a:solidFill>
                  <a:schemeClr val="l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СВОЕМ БИЗНЕСЕ </a:t>
            </a:r>
            <a:endParaRPr sz="4150" b="1" dirty="0">
              <a:solidFill>
                <a:schemeClr val="l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406bcc4507_0_83"/>
          <p:cNvSpPr txBox="1"/>
          <p:nvPr/>
        </p:nvSpPr>
        <p:spPr>
          <a:xfrm>
            <a:off x="3048001" y="3518600"/>
            <a:ext cx="9349800" cy="4265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457200" marR="5080" lvl="0" indent="0" algn="l" rtl="0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6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457200" marR="0" lvl="0" indent="-520700" algn="l" rtl="0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Tahoma"/>
              <a:buAutoNum type="arabicPeriod"/>
            </a:pPr>
            <a:r>
              <a:rPr lang="en-US" sz="46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ЦЕЛЬ ИННОВАЦИИ</a:t>
            </a:r>
            <a:endParaRPr sz="4600" b="1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457200" marR="0" lvl="0" indent="-520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Tahoma"/>
              <a:buAutoNum type="arabicPeriod"/>
            </a:pPr>
            <a:r>
              <a:rPr lang="en-US" sz="46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ПРОДУКТ ИННОВАЦИИ (КЦР)</a:t>
            </a:r>
            <a:endParaRPr sz="4600" b="1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457200" marR="0" lvl="0" indent="-520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Tahoma"/>
              <a:buAutoNum type="arabicPeriod"/>
            </a:pPr>
            <a:r>
              <a:rPr lang="en-US" sz="46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МЕТРИКИ </a:t>
            </a:r>
            <a:endParaRPr sz="4600" b="1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457200" marR="0" lvl="0" indent="-520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Tahoma"/>
              <a:buAutoNum type="arabicPeriod"/>
            </a:pPr>
            <a:r>
              <a:rPr lang="en-US" sz="46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ОТВЕТСТВЕННЫЕ (КОМАНДА)</a:t>
            </a:r>
            <a:endParaRPr sz="4600" b="1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  <p:sp>
        <p:nvSpPr>
          <p:cNvPr id="286" name="Google Shape;286;g2406bcc4507_0_83"/>
          <p:cNvSpPr txBox="1"/>
          <p:nvPr/>
        </p:nvSpPr>
        <p:spPr>
          <a:xfrm>
            <a:off x="1619125" y="1150125"/>
            <a:ext cx="13762500" cy="6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50" b="1" dirty="0">
                <a:solidFill>
                  <a:schemeClr val="l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КАК ИЗМЕРЯТЬ ЭФФЕКТ ОТ ИННОВАЦИИ </a:t>
            </a:r>
            <a:endParaRPr sz="4150" b="1" dirty="0">
              <a:solidFill>
                <a:schemeClr val="l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  <p:pic>
        <p:nvPicPr>
          <p:cNvPr id="287" name="Google Shape;287;g2406bcc4507_0_8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89398" y="2005425"/>
            <a:ext cx="4387778" cy="282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2406bcc4507_0_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73600" y="6099325"/>
            <a:ext cx="2771775" cy="16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406bcc4507_0_90"/>
          <p:cNvSpPr txBox="1"/>
          <p:nvPr/>
        </p:nvSpPr>
        <p:spPr>
          <a:xfrm>
            <a:off x="-209675" y="1454925"/>
            <a:ext cx="13762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50" b="1" dirty="0">
                <a:solidFill>
                  <a:schemeClr val="l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ИДЕИ ДЛЯ ИННОВАЦИЙ </a:t>
            </a:r>
            <a:endParaRPr sz="4150" b="1" dirty="0">
              <a:solidFill>
                <a:schemeClr val="l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50" b="1" dirty="0" err="1">
                <a:solidFill>
                  <a:schemeClr val="l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В</a:t>
            </a:r>
            <a:r>
              <a:rPr lang="en-US" sz="4150" b="1" dirty="0">
                <a:solidFill>
                  <a:schemeClr val="l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ВАШЕМ БИЗНЕСЕ</a:t>
            </a:r>
            <a:endParaRPr sz="4150" b="1" dirty="0">
              <a:solidFill>
                <a:schemeClr val="l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  <p:pic>
        <p:nvPicPr>
          <p:cNvPr id="294" name="Google Shape;294;g2406bcc4507_0_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1950" y="3765250"/>
            <a:ext cx="7526175" cy="563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406bcc4507_0_97"/>
          <p:cNvSpPr txBox="1"/>
          <p:nvPr/>
        </p:nvSpPr>
        <p:spPr>
          <a:xfrm>
            <a:off x="1603627" y="2574113"/>
            <a:ext cx="17867400" cy="5065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457200" marR="5080" lvl="0" indent="0" algn="l" rtl="0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1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457200" marR="0" lvl="0" indent="-488950" algn="l" rtl="0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Tahoma"/>
              <a:buAutoNum type="arabicPeriod"/>
            </a:pPr>
            <a:r>
              <a:rPr lang="en-US" sz="41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Каждый</a:t>
            </a:r>
            <a:r>
              <a:rPr lang="en-US" sz="41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41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участник</a:t>
            </a:r>
            <a:r>
              <a:rPr lang="en-US" sz="41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41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озвучивает</a:t>
            </a:r>
            <a:r>
              <a:rPr lang="en-US" sz="41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41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проблему</a:t>
            </a:r>
            <a:r>
              <a:rPr lang="en-US" sz="41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41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или</a:t>
            </a:r>
            <a:r>
              <a:rPr lang="en-US" sz="41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41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задачу</a:t>
            </a:r>
            <a:r>
              <a:rPr lang="en-US" sz="41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41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из</a:t>
            </a:r>
            <a:r>
              <a:rPr lang="en-US" sz="41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41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своего</a:t>
            </a:r>
            <a:r>
              <a:rPr lang="en-US" sz="41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41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бизнеса</a:t>
            </a:r>
            <a:r>
              <a:rPr lang="en-US" sz="41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 </a:t>
            </a:r>
            <a:endParaRPr sz="4100" b="1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endParaRPr sz="4100" b="1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457200" marR="0" lvl="0" indent="-488950" algn="l" rtl="0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Tahoma"/>
              <a:buAutoNum type="arabicPeriod"/>
            </a:pPr>
            <a:r>
              <a:rPr lang="en-US" sz="41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Далее</a:t>
            </a:r>
            <a:r>
              <a:rPr lang="en-US" sz="41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41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формирует</a:t>
            </a:r>
            <a:r>
              <a:rPr lang="en-US" sz="41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41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запрос</a:t>
            </a:r>
            <a:r>
              <a:rPr lang="en-US" sz="41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- </a:t>
            </a:r>
            <a:r>
              <a:rPr lang="en-US" sz="41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что</a:t>
            </a:r>
            <a:r>
              <a:rPr lang="en-US" sz="41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41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он</a:t>
            </a:r>
            <a:r>
              <a:rPr lang="en-US" sz="41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41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хочет</a:t>
            </a:r>
            <a:r>
              <a:rPr lang="en-US" sz="41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41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от</a:t>
            </a:r>
            <a:r>
              <a:rPr lang="en-US" sz="41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41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группы</a:t>
            </a:r>
            <a:r>
              <a:rPr lang="en-US" sz="41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endParaRPr sz="4100" b="1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endParaRPr sz="4100" b="1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457200" marR="0" lvl="0" indent="-488950" algn="l" rtl="0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Tahoma"/>
              <a:buAutoNum type="arabicPeriod"/>
            </a:pPr>
            <a:r>
              <a:rPr lang="en-US" sz="41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По </a:t>
            </a:r>
            <a:r>
              <a:rPr lang="en-US" sz="41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очереди</a:t>
            </a:r>
            <a:r>
              <a:rPr lang="en-US" sz="41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41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каждый</a:t>
            </a:r>
            <a:r>
              <a:rPr lang="en-US" sz="41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41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участник</a:t>
            </a:r>
            <a:r>
              <a:rPr lang="en-US" sz="41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41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в</a:t>
            </a:r>
            <a:r>
              <a:rPr lang="en-US" sz="41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41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группе</a:t>
            </a:r>
            <a:r>
              <a:rPr lang="en-US" sz="41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41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выдвигает</a:t>
            </a:r>
            <a:r>
              <a:rPr lang="en-US" sz="41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41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свои</a:t>
            </a:r>
            <a:r>
              <a:rPr lang="en-US" sz="41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41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идеи</a:t>
            </a:r>
            <a:r>
              <a:rPr lang="en-US" sz="41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endParaRPr sz="4100" b="1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endParaRPr sz="4100" b="1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  <p:sp>
        <p:nvSpPr>
          <p:cNvPr id="300" name="Google Shape;300;g2406bcc4507_0_97"/>
          <p:cNvSpPr txBox="1"/>
          <p:nvPr/>
        </p:nvSpPr>
        <p:spPr>
          <a:xfrm>
            <a:off x="1085725" y="921525"/>
            <a:ext cx="13762500" cy="6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50" b="1" dirty="0">
                <a:solidFill>
                  <a:schemeClr val="l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АЛГОРИТМ МАСТЕРМАЙНДА ПО ИННОВАЦИЯМ : </a:t>
            </a:r>
            <a:endParaRPr sz="4150" b="1" dirty="0">
              <a:solidFill>
                <a:schemeClr val="l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  <p:pic>
        <p:nvPicPr>
          <p:cNvPr id="301" name="Google Shape;301;g2406bcc4507_0_9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0325" y="8028600"/>
            <a:ext cx="6218150" cy="240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406bcc4507_0_105"/>
          <p:cNvSpPr txBox="1"/>
          <p:nvPr/>
        </p:nvSpPr>
        <p:spPr>
          <a:xfrm>
            <a:off x="3886200" y="4280600"/>
            <a:ext cx="12970800" cy="38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457200" marR="5080" lvl="0" indent="0" algn="l" rtl="0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1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457200" marR="0" lvl="0" indent="-488950" algn="l" rtl="0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Tahoma"/>
              <a:buAutoNum type="arabicPeriod"/>
            </a:pPr>
            <a:r>
              <a:rPr lang="en-US" sz="41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Быть</a:t>
            </a:r>
            <a:r>
              <a:rPr lang="en-US" sz="41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41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в</a:t>
            </a:r>
            <a:r>
              <a:rPr lang="en-US" sz="41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41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тайминге</a:t>
            </a:r>
            <a:r>
              <a:rPr lang="en-US" sz="41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endParaRPr sz="4100" b="1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45720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Tahoma"/>
              <a:buAutoNum type="arabicPeriod"/>
            </a:pPr>
            <a:r>
              <a:rPr lang="en-US" sz="41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Не</a:t>
            </a:r>
            <a:r>
              <a:rPr lang="en-US" sz="41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41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перебивать</a:t>
            </a:r>
            <a:r>
              <a:rPr lang="en-US" sz="41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endParaRPr sz="4100" b="1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45720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Tahoma"/>
              <a:buAutoNum type="arabicPeriod"/>
            </a:pPr>
            <a:r>
              <a:rPr lang="en-US" sz="41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Не</a:t>
            </a:r>
            <a:r>
              <a:rPr lang="en-US" sz="41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41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критиковать</a:t>
            </a:r>
            <a:r>
              <a:rPr lang="en-US" sz="41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endParaRPr sz="4100" b="1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45720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Tahoma"/>
              <a:buAutoNum type="arabicPeriod"/>
            </a:pPr>
            <a:r>
              <a:rPr lang="en-US" sz="41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Выдвигать</a:t>
            </a:r>
            <a:r>
              <a:rPr lang="en-US" sz="41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41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идеи</a:t>
            </a:r>
            <a:r>
              <a:rPr lang="en-US" sz="41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41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и</a:t>
            </a:r>
            <a:r>
              <a:rPr lang="en-US" sz="41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41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комментарии</a:t>
            </a:r>
            <a:r>
              <a:rPr lang="en-US" sz="41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по </a:t>
            </a:r>
            <a:r>
              <a:rPr lang="en-US" sz="41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запросу</a:t>
            </a:r>
            <a:r>
              <a:rPr lang="en-US" sz="41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endParaRPr sz="4100" b="1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endParaRPr sz="4100" b="1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  <p:pic>
        <p:nvPicPr>
          <p:cNvPr id="307" name="Google Shape;307;g2406bcc4507_0_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9425" y="981475"/>
            <a:ext cx="7526175" cy="225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61"/>
          <p:cNvSpPr txBox="1">
            <a:spLocks noGrp="1"/>
          </p:cNvSpPr>
          <p:nvPr>
            <p:ph type="title"/>
          </p:nvPr>
        </p:nvSpPr>
        <p:spPr>
          <a:xfrm>
            <a:off x="1254926" y="1988897"/>
            <a:ext cx="151041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ФОНД РАЗВИТИЯ ИННОВАЦИЙ КРАСНОДАРСКОГО КРАЯ</a:t>
            </a:r>
            <a:endParaRPr sz="3600" dirty="0"/>
          </a:p>
        </p:txBody>
      </p:sp>
      <p:sp>
        <p:nvSpPr>
          <p:cNvPr id="322" name="Google Shape;322;p61"/>
          <p:cNvSpPr txBox="1"/>
          <p:nvPr/>
        </p:nvSpPr>
        <p:spPr>
          <a:xfrm>
            <a:off x="1254917" y="3008947"/>
            <a:ext cx="15986760" cy="967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РЕГИОНАЛЬНЫЙ ПРОЕКТ «ВОРОНКА ИННОВАЦИОННЫХ СТАРТАПОВ»</a:t>
            </a:r>
            <a:endParaRPr sz="2300" b="1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35560" marR="0" lvl="0" indent="0" algn="l" rtl="0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rPr lang="en-US" sz="195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-	АКСЕЛЕРАТОРЫ – ИНТЕНСИВНАЯ РАБОТА ПО КОММЕРЦИАЛИЗАЦИИ ПРОЕКТА ПРИ ПОДДЕРЖКЕ ОПЫТНЫХ ЭКСПЕРТОВ</a:t>
            </a:r>
            <a:endParaRPr sz="1950" b="1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  <p:pic>
        <p:nvPicPr>
          <p:cNvPr id="323" name="Google Shape;323;p6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8352" y="4062835"/>
            <a:ext cx="5596688" cy="3726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6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851" y="4052179"/>
            <a:ext cx="5596687" cy="3726983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61"/>
          <p:cNvSpPr txBox="1"/>
          <p:nvPr/>
        </p:nvSpPr>
        <p:spPr>
          <a:xfrm>
            <a:off x="1129266" y="9363638"/>
            <a:ext cx="15562580" cy="146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3779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INNOFUND23.RU</a:t>
            </a:r>
            <a:endParaRPr sz="3600" b="1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2995"/>
              </a:spcBef>
              <a:spcAft>
                <a:spcPts val="0"/>
              </a:spcAft>
              <a:buNone/>
            </a:pPr>
            <a:r>
              <a:rPr lang="en-US" sz="165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РЕГИОНАЛЬНЫЙ ПРОЕКТ «ВОРОНКА ИННОВАЦИОННЫХ СТАРТАПОВ» РЕАЛИЗУЕТСЯ </a:t>
            </a:r>
            <a:r>
              <a:rPr lang="en-US" sz="165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В</a:t>
            </a:r>
            <a:r>
              <a:rPr lang="en-US" sz="165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РАМКАХ НАЦИОНАЛЬНОГО ПРОЕКТА "МАЛОЕ И СРЕДНЕЕ  ПРЕДПРИНИМАТЕЛЬСТВО И ПОДДЕРЖКА ИНДИВИДУАЛЬНОЙ ПРЕДПРИНИМАТЕЛЬСКОЙ ИНИЦИАТИВЫ"</a:t>
            </a:r>
            <a:endParaRPr sz="1650" b="1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>
            <a:spLocks noGrp="1"/>
          </p:cNvSpPr>
          <p:nvPr>
            <p:ph type="title"/>
          </p:nvPr>
        </p:nvSpPr>
        <p:spPr>
          <a:xfrm>
            <a:off x="1254926" y="1988896"/>
            <a:ext cx="155625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ФОНД РАЗВИТИЯ ИННОВАЦИЙ КРАСНОДАРСКОГО КРАЯ</a:t>
            </a:r>
            <a:endParaRPr sz="3600" dirty="0"/>
          </a:p>
        </p:txBody>
      </p:sp>
      <p:sp>
        <p:nvSpPr>
          <p:cNvPr id="62" name="Google Shape;62;p3"/>
          <p:cNvSpPr txBox="1"/>
          <p:nvPr/>
        </p:nvSpPr>
        <p:spPr>
          <a:xfrm>
            <a:off x="1254917" y="2843140"/>
            <a:ext cx="10463530" cy="1021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РЕГИОНАЛЬНЫЙ ПРОЕКТ «ВОРОНКА ИННОВАЦИОННЫХ СТАРТАПОВ»</a:t>
            </a:r>
            <a:endParaRPr sz="23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35560" marR="0" lvl="0" indent="0" algn="l" rtl="0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rPr lang="en-US" sz="195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-	ХАКАТОНЫ – РАЗРАБОТКА ПРОЕКТОВ И ОБЪЕДИНЕНИЕ КОМАНД</a:t>
            </a:r>
            <a:endParaRPr sz="195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  <p:pic>
        <p:nvPicPr>
          <p:cNvPr id="63" name="Google Shape;63;p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8352" y="4003425"/>
            <a:ext cx="4772106" cy="3182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1331" y="4020436"/>
            <a:ext cx="5290414" cy="334461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3"/>
          <p:cNvSpPr txBox="1"/>
          <p:nvPr/>
        </p:nvSpPr>
        <p:spPr>
          <a:xfrm>
            <a:off x="1129266" y="9363638"/>
            <a:ext cx="15562580" cy="146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3779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INNOFUND23.RU</a:t>
            </a:r>
            <a:endParaRPr sz="36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2995"/>
              </a:spcBef>
              <a:spcAft>
                <a:spcPts val="0"/>
              </a:spcAft>
              <a:buNone/>
            </a:pPr>
            <a:r>
              <a:rPr lang="en-US" sz="165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РЕГИОНАЛЬНЫЙ ПРОЕКТ «ВОРОНКА ИННОВАЦИОННЫХ СТАРТАПОВ» РЕАЛИЗУЕТСЯ </a:t>
            </a:r>
            <a:r>
              <a:rPr lang="en-US" sz="165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В</a:t>
            </a:r>
            <a:r>
              <a:rPr lang="en-US" sz="165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РАМКАХ НАЦИОНАЛЬНОГО ПРОЕКТА "МАЛОЕ И СРЕДНЕЕ  ПРЕДПРИНИМАТЕЛЬСТВО И ПОДДЕРЖКА ИНДИВИДУАЛЬНОЙ ПРЕДПРИНИМАТЕЛЬСКОЙ ИНИЦИАТИВЫ"</a:t>
            </a:r>
            <a:endParaRPr sz="165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62"/>
          <p:cNvSpPr txBox="1">
            <a:spLocks noGrp="1"/>
          </p:cNvSpPr>
          <p:nvPr>
            <p:ph type="title"/>
          </p:nvPr>
        </p:nvSpPr>
        <p:spPr>
          <a:xfrm>
            <a:off x="1254917" y="1436029"/>
            <a:ext cx="11177270" cy="1684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l" rtl="0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ПОКА НЕТ ИДЕИ ДЛЯ ПРОЕКТА ИЛИ «СЫРАЯ»…  НО ХОЧУ РАЗВИВАТЬСЯ…</a:t>
            </a:r>
            <a:endParaRPr sz="3600" dirty="0"/>
          </a:p>
          <a:p>
            <a:pPr marL="12700" lvl="0" indent="0" algn="l" rtl="0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3600" dirty="0"/>
              <a:t>КУДА ИДТИ?</a:t>
            </a:r>
            <a:endParaRPr sz="3600" dirty="0"/>
          </a:p>
        </p:txBody>
      </p:sp>
      <p:pic>
        <p:nvPicPr>
          <p:cNvPr id="331" name="Google Shape;331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8350" y="3716317"/>
            <a:ext cx="3791140" cy="3791119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62"/>
          <p:cNvSpPr txBox="1"/>
          <p:nvPr/>
        </p:nvSpPr>
        <p:spPr>
          <a:xfrm>
            <a:off x="1254927" y="7898324"/>
            <a:ext cx="7568400" cy="64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68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 dirty="0">
                <a:solidFill>
                  <a:srgbClr val="0000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HTTPS://CLCK.RU/33BQAD</a:t>
            </a:r>
            <a:endParaRPr sz="3600" b="1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  <p:sp>
        <p:nvSpPr>
          <p:cNvPr id="333" name="Google Shape;333;p62"/>
          <p:cNvSpPr txBox="1"/>
          <p:nvPr/>
        </p:nvSpPr>
        <p:spPr>
          <a:xfrm>
            <a:off x="1228351" y="8543025"/>
            <a:ext cx="6633900" cy="11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l" rtl="0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Бесплатный</a:t>
            </a:r>
            <a:r>
              <a:rPr lang="en-US" sz="36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онлайн-курс</a:t>
            </a:r>
            <a:r>
              <a:rPr lang="en-US" sz="36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 </a:t>
            </a:r>
            <a:r>
              <a:rPr lang="en-US" sz="36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Предакселератор</a:t>
            </a:r>
            <a:endParaRPr sz="3600" b="1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фирменный цвет.png" descr="фирменный цвет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42828" y="-58369"/>
            <a:ext cx="21714511" cy="11426087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Сделай свой стартап вместо простого диплома"/>
          <p:cNvSpPr txBox="1"/>
          <p:nvPr/>
        </p:nvSpPr>
        <p:spPr>
          <a:xfrm>
            <a:off x="1102702" y="1849759"/>
            <a:ext cx="15805357" cy="642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1884" tIns="41884" rIns="41884" bIns="41884" anchor="ctr">
            <a:spAutoFit/>
          </a:bodyPr>
          <a:lstStyle>
            <a:lvl1pPr algn="l">
              <a:defRPr sz="8000" cap="all">
                <a:solidFill>
                  <a:srgbClr val="FFFFFF"/>
                </a:solidFill>
              </a:defRPr>
            </a:lvl1pPr>
          </a:lstStyle>
          <a:p>
            <a:endParaRPr lang="ru-RU" sz="3628" dirty="0"/>
          </a:p>
        </p:txBody>
      </p:sp>
      <p:sp>
        <p:nvSpPr>
          <p:cNvPr id="13" name="Асачук Андрей">
            <a:extLst>
              <a:ext uri="{FF2B5EF4-FFF2-40B4-BE49-F238E27FC236}">
                <a16:creationId xmlns:a16="http://schemas.microsoft.com/office/drawing/2014/main" id="{4CA21B96-1A5F-9E4E-87E9-F59702B68E0A}"/>
              </a:ext>
            </a:extLst>
          </p:cNvPr>
          <p:cNvSpPr txBox="1"/>
          <p:nvPr/>
        </p:nvSpPr>
        <p:spPr>
          <a:xfrm>
            <a:off x="1228352" y="5848887"/>
            <a:ext cx="12153440" cy="592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1884" tIns="41884" rIns="41884" bIns="41884" anchor="ctr">
            <a:spAutoFit/>
          </a:bodyPr>
          <a:lstStyle>
            <a:lvl1pPr algn="l">
              <a:defRPr sz="4000" cap="all">
                <a:solidFill>
                  <a:srgbClr val="FFFFFF"/>
                </a:solidFill>
              </a:defRPr>
            </a:lvl1pPr>
          </a:lstStyle>
          <a:p>
            <a:endParaRPr sz="3298" dirty="0"/>
          </a:p>
        </p:txBody>
      </p:sp>
      <p:sp>
        <p:nvSpPr>
          <p:cNvPr id="11" name="Сделай свой стартап вместо простого диплома">
            <a:extLst>
              <a:ext uri="{FF2B5EF4-FFF2-40B4-BE49-F238E27FC236}">
                <a16:creationId xmlns:a16="http://schemas.microsoft.com/office/drawing/2014/main" id="{C5587237-B707-D547-9110-3F21247EFD73}"/>
              </a:ext>
            </a:extLst>
          </p:cNvPr>
          <p:cNvSpPr txBox="1"/>
          <p:nvPr/>
        </p:nvSpPr>
        <p:spPr>
          <a:xfrm>
            <a:off x="1228352" y="1975409"/>
            <a:ext cx="15805357" cy="642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1884" tIns="41884" rIns="41884" bIns="41884" anchor="ctr">
            <a:spAutoFit/>
          </a:bodyPr>
          <a:lstStyle>
            <a:lvl1pPr algn="l">
              <a:defRPr sz="8000" cap="all">
                <a:solidFill>
                  <a:srgbClr val="FFFFFF"/>
                </a:solidFill>
              </a:defRPr>
            </a:lvl1pPr>
          </a:lstStyle>
          <a:p>
            <a:r>
              <a:rPr lang="ru-RU" sz="3628" dirty="0"/>
              <a:t>ОТЗЫВ О МЕРОПРИЯТИИ</a:t>
            </a:r>
          </a:p>
        </p:txBody>
      </p:sp>
      <p:sp>
        <p:nvSpPr>
          <p:cNvPr id="8" name="Асачук Андрей">
            <a:extLst>
              <a:ext uri="{FF2B5EF4-FFF2-40B4-BE49-F238E27FC236}">
                <a16:creationId xmlns:a16="http://schemas.microsoft.com/office/drawing/2014/main" id="{9FD96E37-349B-434E-A70D-B2A3BE8B007A}"/>
              </a:ext>
            </a:extLst>
          </p:cNvPr>
          <p:cNvSpPr txBox="1"/>
          <p:nvPr/>
        </p:nvSpPr>
        <p:spPr>
          <a:xfrm>
            <a:off x="1228353" y="3295910"/>
            <a:ext cx="18326027" cy="1302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1884" tIns="41884" rIns="41884" bIns="41884" anchor="ctr">
            <a:spAutoFit/>
          </a:bodyPr>
          <a:lstStyle>
            <a:lvl1pPr algn="l">
              <a:defRPr sz="4000" cap="all">
                <a:solidFill>
                  <a:srgbClr val="FFFFFF"/>
                </a:solidFill>
              </a:defRPr>
            </a:lvl1pPr>
          </a:lstStyle>
          <a:p>
            <a:r>
              <a:rPr lang="en" sz="5936" dirty="0"/>
              <a:t>https://</a:t>
            </a:r>
            <a:r>
              <a:rPr lang="en" sz="5936" dirty="0" err="1"/>
              <a:t>clck.ru</a:t>
            </a:r>
            <a:r>
              <a:rPr lang="en" sz="5936" dirty="0"/>
              <a:t>/34GNFp</a:t>
            </a:r>
            <a:endParaRPr lang="ru-RU" sz="5936" dirty="0"/>
          </a:p>
          <a:p>
            <a:endParaRPr sz="1979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BABD8B-95EC-0241-A4D6-01564595FD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352" y="4845799"/>
            <a:ext cx="5622865" cy="562286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28B8852-D5C8-7848-BE9E-BA82C1D095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66952" y="1724263"/>
            <a:ext cx="5769458" cy="574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37003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65"/>
          <p:cNvSpPr txBox="1">
            <a:spLocks noGrp="1"/>
          </p:cNvSpPr>
          <p:nvPr>
            <p:ph type="title"/>
          </p:nvPr>
        </p:nvSpPr>
        <p:spPr>
          <a:xfrm>
            <a:off x="1042324" y="1433532"/>
            <a:ext cx="5588000" cy="478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50" dirty="0"/>
              <a:t>ВСЕМ ОГРОМНЫХ УСПЕХОВ!</a:t>
            </a:r>
            <a:endParaRPr sz="2950" dirty="0"/>
          </a:p>
        </p:txBody>
      </p:sp>
      <p:pic>
        <p:nvPicPr>
          <p:cNvPr id="342" name="Google Shape;342;p6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699" y="2730036"/>
            <a:ext cx="5848484" cy="5848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"/>
          <p:cNvSpPr txBox="1">
            <a:spLocks noGrp="1"/>
          </p:cNvSpPr>
          <p:nvPr>
            <p:ph type="title"/>
          </p:nvPr>
        </p:nvSpPr>
        <p:spPr>
          <a:xfrm>
            <a:off x="1254927" y="1988897"/>
            <a:ext cx="167448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ФОНД РАЗВИТИЯ ИННОВАЦИЙ КРАСНОДАРСКОГО КРАЯ</a:t>
            </a:r>
            <a:endParaRPr sz="3600" dirty="0"/>
          </a:p>
        </p:txBody>
      </p:sp>
      <p:sp>
        <p:nvSpPr>
          <p:cNvPr id="71" name="Google Shape;71;p4"/>
          <p:cNvSpPr txBox="1"/>
          <p:nvPr/>
        </p:nvSpPr>
        <p:spPr>
          <a:xfrm>
            <a:off x="1254926" y="3008949"/>
            <a:ext cx="171216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РЕГИОНАЛЬНЫЙ ПРОЕКТ «ВОРОНКА ИННОВАЦИОННЫХ СТАРТАПОВ»</a:t>
            </a:r>
            <a:endParaRPr sz="23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35560" marR="0" lvl="0" indent="0" algn="l" rtl="0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rPr lang="en-US" sz="195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-	АКСЕЛЕРАТОРЫ – ИНТЕНСИВНАЯ РАБОТА ПО КОММЕРЦИАЛИЗАЦИИ ПРОЕКТА ПРИ ПОДДЕРЖКЕ ОПЫТНЫХ ЭКСПЕРТОВ</a:t>
            </a:r>
            <a:endParaRPr sz="195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  <p:pic>
        <p:nvPicPr>
          <p:cNvPr id="72" name="Google Shape;72;p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8352" y="4062835"/>
            <a:ext cx="5596688" cy="3726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851" y="4052179"/>
            <a:ext cx="5596687" cy="3726983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4"/>
          <p:cNvSpPr txBox="1"/>
          <p:nvPr/>
        </p:nvSpPr>
        <p:spPr>
          <a:xfrm>
            <a:off x="1129266" y="9363638"/>
            <a:ext cx="15562580" cy="146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3779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INNOFUND23.RU</a:t>
            </a:r>
            <a:endParaRPr sz="36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2995"/>
              </a:spcBef>
              <a:spcAft>
                <a:spcPts val="0"/>
              </a:spcAft>
              <a:buNone/>
            </a:pPr>
            <a:r>
              <a:rPr lang="en-US" sz="165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РЕГИОНАЛЬНЫЙ ПРОЕКТ «ВОРОНКА ИННОВАЦИОННЫХ СТАРТАПОВ» РЕАЛИЗУЕТСЯ </a:t>
            </a:r>
            <a:r>
              <a:rPr lang="en-US" sz="165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В</a:t>
            </a:r>
            <a:r>
              <a:rPr lang="en-US" sz="165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РАМКАХ НАЦИОНАЛЬНОГО ПРОЕКТА "МАЛОЕ И СРЕДНЕЕ  ПРЕДПРИНИМАТЕЛЬСТВО И ПОДДЕРЖКА ИНДИВИДУАЛЬНОЙ ПРЕДПРИНИМАТЕЛЬСКОЙ ИНИЦИАТИВЫ"</a:t>
            </a:r>
            <a:endParaRPr sz="165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"/>
          <p:cNvSpPr txBox="1">
            <a:spLocks noGrp="1"/>
          </p:cNvSpPr>
          <p:nvPr>
            <p:ph type="title"/>
          </p:nvPr>
        </p:nvSpPr>
        <p:spPr>
          <a:xfrm>
            <a:off x="1254927" y="1988892"/>
            <a:ext cx="161304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ФОНД РАЗВИТИЯ ИННОВАЦИЙ КРАСНОДАРСКОГО КРАЯ</a:t>
            </a:r>
            <a:endParaRPr sz="3600" dirty="0"/>
          </a:p>
        </p:txBody>
      </p:sp>
      <p:sp>
        <p:nvSpPr>
          <p:cNvPr id="80" name="Google Shape;80;p5"/>
          <p:cNvSpPr txBox="1"/>
          <p:nvPr/>
        </p:nvSpPr>
        <p:spPr>
          <a:xfrm>
            <a:off x="1254926" y="3042825"/>
            <a:ext cx="17292300" cy="17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ИНДИВИДУАЛЬНОЕ ОРГАНИЗАЦИОННОЕ СОПРОВОЖДЕНИЕ ПРОЕКТОВ И ОСНОВАТЕЛЕЙ</a:t>
            </a:r>
            <a:endParaRPr sz="23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12700" marR="5080" lvl="0" indent="0" algn="l" rtl="0">
              <a:lnSpc>
                <a:spcPct val="1864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КОНСУЛЬТАЦИОННАЯ ПОДДЕРЖКА ПО АКТУАЛЬНЫМ ГРАНТОВЫМ И ИНВЕСТИЦИОННЫМ ПРОГРАММАМ  БАЗОВАЯ ПЛОЩАДКА РЕГИОНАЛЬНОГО ПРЕДСТАВИТЕЛЯ ФОНДА СОДЕЙСТВИЯ ИННОВАЦИЯМ</a:t>
            </a:r>
            <a:endParaRPr sz="23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  <p:sp>
        <p:nvSpPr>
          <p:cNvPr id="81" name="Google Shape;81;p5"/>
          <p:cNvSpPr txBox="1"/>
          <p:nvPr/>
        </p:nvSpPr>
        <p:spPr>
          <a:xfrm>
            <a:off x="1254927" y="9363644"/>
            <a:ext cx="46623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INNOFUND23.RU</a:t>
            </a:r>
            <a:endParaRPr sz="36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  <p:pic>
        <p:nvPicPr>
          <p:cNvPr id="82" name="Google Shape;82;p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8352" y="5129784"/>
            <a:ext cx="7039052" cy="3959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"/>
          <p:cNvSpPr txBox="1">
            <a:spLocks noGrp="1"/>
          </p:cNvSpPr>
          <p:nvPr>
            <p:ph type="title"/>
          </p:nvPr>
        </p:nvSpPr>
        <p:spPr>
          <a:xfrm>
            <a:off x="1254926" y="1988898"/>
            <a:ext cx="148221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ФОНД РАЗВИТИЯ ИННОВАЦИЙ КРАСНОДАРСКОГО КРАЯ</a:t>
            </a:r>
            <a:endParaRPr sz="3600" dirty="0"/>
          </a:p>
        </p:txBody>
      </p:sp>
      <p:sp>
        <p:nvSpPr>
          <p:cNvPr id="88" name="Google Shape;88;p6"/>
          <p:cNvSpPr txBox="1"/>
          <p:nvPr/>
        </p:nvSpPr>
        <p:spPr>
          <a:xfrm>
            <a:off x="1254926" y="3118225"/>
            <a:ext cx="15986400" cy="10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ПОРТАЛ «ИННОВАЦИОННЫЙ КЛАСТЕР КРАСНОДАРСКОГО КРАЯ»</a:t>
            </a:r>
            <a:endParaRPr sz="23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2385"/>
              </a:spcBef>
              <a:spcAft>
                <a:spcPts val="0"/>
              </a:spcAft>
              <a:buNone/>
            </a:pPr>
            <a:r>
              <a:rPr lang="en-US" sz="23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ЦЕНТР КОНСУЛЬТАЦИОННОЙ ПОДДЕРЖКИ ПО ОХРАНЕ ИНТЕЛЛЕКТУАЛЬНОЙ СОБСТВЕННОСТИ</a:t>
            </a:r>
            <a:endParaRPr sz="23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  <p:sp>
        <p:nvSpPr>
          <p:cNvPr id="89" name="Google Shape;89;p6"/>
          <p:cNvSpPr txBox="1"/>
          <p:nvPr/>
        </p:nvSpPr>
        <p:spPr>
          <a:xfrm>
            <a:off x="1254927" y="9087200"/>
            <a:ext cx="4753800" cy="11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l" rtl="0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INNOFUND23.RU  ICLUSTER23.RU</a:t>
            </a:r>
            <a:endParaRPr sz="36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  <p:pic>
        <p:nvPicPr>
          <p:cNvPr id="90" name="Google Shape;90;p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8352" y="4378033"/>
            <a:ext cx="8314957" cy="3646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54222" y="4395682"/>
            <a:ext cx="7980313" cy="3610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1129277" y="1823053"/>
            <a:ext cx="12553500" cy="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dirty="0" err="1"/>
              <a:t>Эксперты</a:t>
            </a:r>
            <a:r>
              <a:rPr lang="en-US" sz="4100" dirty="0"/>
              <a:t> </a:t>
            </a:r>
            <a:r>
              <a:rPr lang="en-US" sz="4100" dirty="0" err="1"/>
              <a:t>и</a:t>
            </a:r>
            <a:r>
              <a:rPr lang="en-US" sz="4100" dirty="0"/>
              <a:t> </a:t>
            </a:r>
            <a:r>
              <a:rPr lang="en-US" sz="4100" dirty="0" err="1"/>
              <a:t>специальные</a:t>
            </a:r>
            <a:r>
              <a:rPr lang="en-US" sz="4100" dirty="0"/>
              <a:t> </a:t>
            </a:r>
            <a:r>
              <a:rPr lang="en-US" sz="4100" dirty="0" err="1"/>
              <a:t>гости</a:t>
            </a:r>
            <a:r>
              <a:rPr lang="en-US" sz="4100" dirty="0"/>
              <a:t> </a:t>
            </a:r>
            <a:r>
              <a:rPr lang="en-US" sz="4100" dirty="0" err="1"/>
              <a:t>встречи</a:t>
            </a:r>
            <a:endParaRPr sz="4100" dirty="0"/>
          </a:p>
        </p:txBody>
      </p:sp>
      <p:pic>
        <p:nvPicPr>
          <p:cNvPr id="97" name="Google Shape;97;p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158" y="2832560"/>
            <a:ext cx="3176739" cy="317673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7"/>
          <p:cNvSpPr txBox="1"/>
          <p:nvPr/>
        </p:nvSpPr>
        <p:spPr>
          <a:xfrm>
            <a:off x="980918" y="6346276"/>
            <a:ext cx="2802300" cy="3589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381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5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Юлия</a:t>
            </a:r>
            <a:r>
              <a:rPr lang="en-US" sz="245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245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Козлова</a:t>
            </a:r>
            <a:endParaRPr sz="245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26034" marR="15240" lvl="0" indent="0" algn="l" rtl="0">
              <a:lnSpc>
                <a:spcPct val="1018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lang="en-US" sz="17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федеральный</a:t>
            </a:r>
            <a:r>
              <a:rPr lang="en-US" sz="17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17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наставник</a:t>
            </a:r>
            <a:r>
              <a:rPr lang="en-US" sz="17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,  </a:t>
            </a:r>
            <a:r>
              <a:rPr lang="en-US" sz="17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бизнес</a:t>
            </a:r>
            <a:r>
              <a:rPr lang="en-US" sz="17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-коуч PCC,  сооснователь </a:t>
            </a:r>
            <a:r>
              <a:rPr lang="en-US" sz="17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компании</a:t>
            </a:r>
            <a:endParaRPr sz="17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93980" marR="85725" lvl="0" indent="0" algn="l" rtl="0">
              <a:lnSpc>
                <a:spcPct val="10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«</a:t>
            </a:r>
            <a:r>
              <a:rPr lang="en-US" sz="17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Резиденция</a:t>
            </a:r>
            <a:r>
              <a:rPr lang="en-US" sz="17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Коучинга»  (</a:t>
            </a:r>
            <a:r>
              <a:rPr lang="en-US" sz="17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клиенты</a:t>
            </a:r>
            <a:r>
              <a:rPr lang="en-US" sz="17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«</a:t>
            </a:r>
            <a:r>
              <a:rPr lang="en-US" sz="17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Додо</a:t>
            </a:r>
            <a:r>
              <a:rPr lang="en-US" sz="17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17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Пицца</a:t>
            </a:r>
            <a:r>
              <a:rPr lang="en-US" sz="17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»,</a:t>
            </a:r>
            <a:endParaRPr sz="17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635" marR="0" lvl="0" indent="0" algn="l" rtl="0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lang="en-US" sz="17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«</a:t>
            </a:r>
            <a:r>
              <a:rPr lang="en-US" sz="17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Роснефть</a:t>
            </a:r>
            <a:r>
              <a:rPr lang="en-US" sz="17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», «</a:t>
            </a:r>
            <a:r>
              <a:rPr lang="en-US" sz="17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Росатом</a:t>
            </a:r>
            <a:r>
              <a:rPr lang="en-US" sz="17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»,</a:t>
            </a:r>
            <a:endParaRPr sz="17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12700" marR="5080" lvl="0" indent="0" algn="l" rtl="0">
              <a:lnSpc>
                <a:spcPct val="10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«</a:t>
            </a:r>
            <a:r>
              <a:rPr lang="en-US" sz="17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Милавица</a:t>
            </a:r>
            <a:r>
              <a:rPr lang="en-US" sz="17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ЮФО», «</a:t>
            </a:r>
            <a:r>
              <a:rPr lang="en-US" sz="17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Куба</a:t>
            </a:r>
            <a:r>
              <a:rPr lang="en-US" sz="17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-  </a:t>
            </a:r>
            <a:r>
              <a:rPr lang="en-US" sz="17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Джуниор</a:t>
            </a:r>
            <a:r>
              <a:rPr lang="en-US" sz="17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»), </a:t>
            </a:r>
            <a:r>
              <a:rPr lang="en-US" sz="17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эксперт</a:t>
            </a:r>
            <a:r>
              <a:rPr lang="en-US" sz="17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НТИ,  </a:t>
            </a:r>
            <a:r>
              <a:rPr lang="en-US" sz="17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наставники</a:t>
            </a:r>
            <a:r>
              <a:rPr lang="en-US" sz="17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17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и</a:t>
            </a:r>
            <a:r>
              <a:rPr lang="en-US" sz="17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трекеры  </a:t>
            </a:r>
            <a:r>
              <a:rPr lang="en-US" sz="17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региональных</a:t>
            </a:r>
            <a:r>
              <a:rPr lang="en-US" sz="17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17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и</a:t>
            </a:r>
            <a:r>
              <a:rPr lang="en-US" sz="17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 </a:t>
            </a:r>
            <a:r>
              <a:rPr lang="en-US" sz="17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корпоративных</a:t>
            </a:r>
            <a:r>
              <a:rPr lang="en-US" sz="17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 </a:t>
            </a:r>
            <a:r>
              <a:rPr lang="en-US" sz="17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акселераторов</a:t>
            </a:r>
            <a:endParaRPr sz="17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  <p:pic>
        <p:nvPicPr>
          <p:cNvPr id="99" name="Google Shape;99;p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9372" y="2832560"/>
            <a:ext cx="3127990" cy="3127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7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3839" y="2832559"/>
            <a:ext cx="3673201" cy="317673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7"/>
          <p:cNvSpPr txBox="1"/>
          <p:nvPr/>
        </p:nvSpPr>
        <p:spPr>
          <a:xfrm>
            <a:off x="4726673" y="6340983"/>
            <a:ext cx="3285000" cy="30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5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Владислав</a:t>
            </a:r>
            <a:r>
              <a:rPr lang="en-US" sz="245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Погосов</a:t>
            </a:r>
            <a:endParaRPr sz="245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12700" marR="5080" lvl="0" indent="634" algn="l" rtl="0">
              <a:lnSpc>
                <a:spcPct val="1018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lang="en-US" sz="17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предприниматель</a:t>
            </a:r>
            <a:r>
              <a:rPr lang="en-US" sz="17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17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с</a:t>
            </a:r>
            <a:r>
              <a:rPr lang="en-US" sz="17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 </a:t>
            </a:r>
            <a:r>
              <a:rPr lang="en-US" sz="17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опытом</a:t>
            </a:r>
            <a:r>
              <a:rPr lang="en-US" sz="17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25 </a:t>
            </a:r>
            <a:r>
              <a:rPr lang="en-US" sz="17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лет</a:t>
            </a:r>
            <a:r>
              <a:rPr lang="en-US" sz="17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1700" b="1" dirty="0" err="1">
                <a:solidFill>
                  <a:schemeClr val="l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и</a:t>
            </a:r>
            <a:r>
              <a:rPr lang="en-US" sz="1700" b="1" dirty="0">
                <a:solidFill>
                  <a:schemeClr val="l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1700" b="1" dirty="0" err="1">
                <a:solidFill>
                  <a:schemeClr val="l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бизнес</a:t>
            </a:r>
            <a:r>
              <a:rPr lang="en-US" sz="1700" b="1" dirty="0">
                <a:solidFill>
                  <a:schemeClr val="l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-трекер</a:t>
            </a:r>
            <a:r>
              <a:rPr lang="en-US" sz="17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, </a:t>
            </a:r>
            <a:r>
              <a:rPr lang="en-US" sz="17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регулярный</a:t>
            </a:r>
            <a:r>
              <a:rPr lang="en-US" sz="17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17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тренер</a:t>
            </a:r>
            <a:r>
              <a:rPr lang="en-US" sz="17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по </a:t>
            </a:r>
            <a:r>
              <a:rPr lang="en-US" sz="17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сложным</a:t>
            </a:r>
            <a:r>
              <a:rPr lang="en-US" sz="17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17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и</a:t>
            </a:r>
            <a:r>
              <a:rPr lang="en-US" sz="17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17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проектным</a:t>
            </a:r>
            <a:r>
              <a:rPr lang="en-US" sz="17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17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продажам</a:t>
            </a:r>
            <a:r>
              <a:rPr lang="en-US" sz="17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, </a:t>
            </a:r>
            <a:r>
              <a:rPr lang="en-US" sz="17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старший</a:t>
            </a:r>
            <a:r>
              <a:rPr lang="en-US" sz="17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 трекер </a:t>
            </a:r>
            <a:r>
              <a:rPr lang="en-US" sz="17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регионального</a:t>
            </a:r>
            <a:r>
              <a:rPr lang="en-US" sz="17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 </a:t>
            </a:r>
            <a:r>
              <a:rPr lang="en-US" sz="17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проекта</a:t>
            </a:r>
            <a:r>
              <a:rPr lang="en-US" sz="17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«</a:t>
            </a:r>
            <a:r>
              <a:rPr lang="en-US" sz="17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Воронка</a:t>
            </a:r>
            <a:r>
              <a:rPr lang="en-US" sz="17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 </a:t>
            </a:r>
            <a:r>
              <a:rPr lang="en-US" sz="17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инновационных</a:t>
            </a:r>
            <a:r>
              <a:rPr lang="en-US" sz="17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стартапов»,  трекер </a:t>
            </a:r>
            <a:r>
              <a:rPr lang="en-US" sz="17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корпоративных</a:t>
            </a:r>
            <a:r>
              <a:rPr lang="en-US" sz="17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 </a:t>
            </a:r>
            <a:r>
              <a:rPr lang="en-US" sz="17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акселераторов</a:t>
            </a:r>
            <a:endParaRPr sz="17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  <p:sp>
        <p:nvSpPr>
          <p:cNvPr id="102" name="Google Shape;102;p7"/>
          <p:cNvSpPr txBox="1"/>
          <p:nvPr/>
        </p:nvSpPr>
        <p:spPr>
          <a:xfrm>
            <a:off x="8542421" y="6341364"/>
            <a:ext cx="4136587" cy="314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90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Кирилл</a:t>
            </a:r>
            <a:r>
              <a:rPr lang="en-US" sz="215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Хопёрсков</a:t>
            </a:r>
            <a:endParaRPr sz="215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273050" marR="264160" lvl="0" indent="0" algn="l" rtl="0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Руководитель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регионального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проекта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 Краснодарского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края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"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Воронка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инновационных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стартапов"</a:t>
            </a:r>
            <a:endParaRPr sz="14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43815" marR="33655" lvl="0" indent="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Владелец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продюссерского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центра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онлайн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- 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школ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(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с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2015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года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)</a:t>
            </a:r>
            <a:endParaRPr sz="14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12065" marR="5080" lvl="0" indent="12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Руководитель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проектной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группы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акселератора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"БизнесМед" (2022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год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) 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Руководитель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проекта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"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Наставничество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 Краснодарского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края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" (2020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год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) 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Сертифицированный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трекер (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с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2020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года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) 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Руководитель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Краснодарского 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многопрофильного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института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дополнительного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образования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(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с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2022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года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)</a:t>
            </a:r>
            <a:endParaRPr sz="14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  <p:sp>
        <p:nvSpPr>
          <p:cNvPr id="103" name="Google Shape;103;p7"/>
          <p:cNvSpPr txBox="1"/>
          <p:nvPr/>
        </p:nvSpPr>
        <p:spPr>
          <a:xfrm>
            <a:off x="8542421" y="9662310"/>
            <a:ext cx="3972170" cy="109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065" marR="5080" lvl="0" indent="-12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Оперативное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руководство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проектом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, 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взаимодействие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с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представителями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заказчика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и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постановка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задач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команде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, 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контроль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выполнения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.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Большой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опыт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экспертизы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стартапов.</a:t>
            </a:r>
            <a:endParaRPr sz="14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  <p:pic>
        <p:nvPicPr>
          <p:cNvPr id="104" name="Google Shape;104;p7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82922" y="2808413"/>
            <a:ext cx="3225042" cy="322504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7"/>
          <p:cNvSpPr txBox="1"/>
          <p:nvPr/>
        </p:nvSpPr>
        <p:spPr>
          <a:xfrm>
            <a:off x="13420656" y="6329566"/>
            <a:ext cx="3793500" cy="2281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90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Леонид Антропов</a:t>
            </a:r>
            <a:endParaRPr sz="215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12065" marR="5080" lvl="0" indent="0" algn="l" rtl="0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Организатор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мероприятий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регионального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проекта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Краснодарского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края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"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Воронка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инновационных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стартапов"</a:t>
            </a:r>
            <a:endParaRPr sz="14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125095" marR="121920" lvl="0" indent="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Ранее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- ФРИИ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и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Фонд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развития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бизнеса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 Краснодарского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края</a:t>
            </a:r>
            <a:endParaRPr sz="14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  <a:p>
            <a:pPr marL="299085" marR="293370" lvl="0" indent="-12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Большой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опыт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реализации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образовательных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проектов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в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сфере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предпринимательства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и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 стартапов</a:t>
            </a:r>
            <a:endParaRPr sz="14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 txBox="1"/>
          <p:nvPr/>
        </p:nvSpPr>
        <p:spPr>
          <a:xfrm>
            <a:off x="1254929" y="1988898"/>
            <a:ext cx="74775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ЧТО ТАКОЕ СТАРТАП?</a:t>
            </a:r>
            <a:endParaRPr sz="36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  <p:pic>
        <p:nvPicPr>
          <p:cNvPr id="111" name="Google Shape;111;p1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8352" y="3788092"/>
            <a:ext cx="6593268" cy="4120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5380" y="3778666"/>
            <a:ext cx="6190493" cy="413021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1"/>
          <p:cNvSpPr txBox="1"/>
          <p:nvPr/>
        </p:nvSpPr>
        <p:spPr>
          <a:xfrm>
            <a:off x="1254917" y="8771543"/>
            <a:ext cx="36264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none" strike="noStrike" cap="none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Tahoma"/>
              </a:rPr>
              <a:t>ВАШЕ МНЕНИЕ</a:t>
            </a:r>
            <a:endParaRPr sz="3600" b="1" u="none" strike="noStrike" cap="none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1761</Words>
  <Application>Microsoft Office PowerPoint</Application>
  <PresentationFormat>Произвольный</PresentationFormat>
  <Paragraphs>295</Paragraphs>
  <Slides>42</Slides>
  <Notes>42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8" baseType="lpstr">
      <vt:lpstr>Tahoma</vt:lpstr>
      <vt:lpstr>MS PGothic</vt:lpstr>
      <vt:lpstr>Arial</vt:lpstr>
      <vt:lpstr>Calibri</vt:lpstr>
      <vt:lpstr>Helvetica Neue</vt:lpstr>
      <vt:lpstr>Office Theme</vt:lpstr>
      <vt:lpstr>ИННОВАЦИИ ДЛЯ БИЗНЕСА НА КУБАНИ</vt:lpstr>
      <vt:lpstr>РЕГИСТРАЦИЯ УЧАСТНИКОВ</vt:lpstr>
      <vt:lpstr>ФОНД РАЗВИТИЯ ИННОВАЦИЙ КРАСНОДАРСКОГО КРАЯ</vt:lpstr>
      <vt:lpstr>ФОНД РАЗВИТИЯ ИННОВАЦИЙ КРАСНОДАРСКОГО КРАЯ</vt:lpstr>
      <vt:lpstr>ФОНД РАЗВИТИЯ ИННОВАЦИЙ КРАСНОДАРСКОГО КРАЯ</vt:lpstr>
      <vt:lpstr>ФОНД РАЗВИТИЯ ИННОВАЦИЙ КРАСНОДАРСКОГО КРАЯ</vt:lpstr>
      <vt:lpstr>ФОНД РАЗВИТИЯ ИННОВАЦИЙ КРАСНОДАРСКОГО КРАЯ</vt:lpstr>
      <vt:lpstr>Эксперты и специальные гости встречи</vt:lpstr>
      <vt:lpstr>Презентация PowerPoint</vt:lpstr>
      <vt:lpstr>Презентация PowerPoint</vt:lpstr>
      <vt:lpstr>КЛАССИЧЕСКИЙ БИЗНЕС VS СТАРТАП КЛАССИЧЕСКИЙ БИЗНЕС</vt:lpstr>
      <vt:lpstr>ПРИМЕРЫ ИННОВАЦИОННЫХ СТАРТАПОВ  ПРИМЕРЫ ИЗ КЛАССИЧЕСКОГО БИЗНЕСА</vt:lpstr>
      <vt:lpstr>ПРИМЕРЫ ИННОВАЦИОННЫХ СТАРТАПОВ  ПРИМЕРЫ ИЗ КЛАССИЧЕСКОГО БИЗНЕСА</vt:lpstr>
      <vt:lpstr>ПРИМЕРЫ ИННОВАЦИОННЫХ СТАРТАПОВ  ПРИМЕРЫ ИЗ КЛАССИЧЕСКОГО БИЗНЕСА</vt:lpstr>
      <vt:lpstr>ПРИМЕРЫ ИННОВАЦИОННЫХ СТАРТАПОВ  ПРИМЕРЫ ИЗ КЛАССИЧЕСКОГО БИЗНЕСА</vt:lpstr>
      <vt:lpstr>ПРИМЕРЫ ИННОВАЦИОННЫХ СТАРТАПОВ  ПРИМЕРЫ ИЗ КЛАССИЧЕСКОГО БИЗНЕСА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ФОНД РАЗВИТИЯ ИННОВАЦИЙ КРАСНОДАРСКОГО КРАЯ</vt:lpstr>
      <vt:lpstr>ПОКА НЕТ ИДЕИ ДЛЯ ПРОЕКТА ИЛИ «СЫРАЯ»…  НО ХОЧУ РАЗВИВАТЬСЯ… КУДА ИДТИ?</vt:lpstr>
      <vt:lpstr>Презентация PowerPoint</vt:lpstr>
      <vt:lpstr>ВСЕМ ОГРОМНЫХ УСПЕХОВ!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ИННОВАЦИИ ДЛЯ БИЗНЕСА НА КУБАНИ</dc:title>
  <dc:creator>ACER</dc:creator>
  <cp:lastModifiedBy>u19_02</cp:lastModifiedBy>
  <cp:revision>4</cp:revision>
  <dcterms:created xsi:type="dcterms:W3CDTF">2023-05-05T09:29:42Z</dcterms:created>
  <dcterms:modified xsi:type="dcterms:W3CDTF">2023-07-26T13:07:12Z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