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7" r:id="rId4"/>
    <p:sldId id="268" r:id="rId5"/>
    <p:sldId id="270" r:id="rId6"/>
    <p:sldId id="279" r:id="rId7"/>
    <p:sldId id="278" r:id="rId8"/>
    <p:sldId id="281" r:id="rId9"/>
    <p:sldId id="283" r:id="rId10"/>
    <p:sldId id="273" r:id="rId11"/>
    <p:sldId id="272" r:id="rId1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C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/>
    <p:restoredTop sz="94632"/>
  </p:normalViewPr>
  <p:slideViewPr>
    <p:cSldViewPr>
      <p:cViewPr varScale="1">
        <p:scale>
          <a:sx n="67" d="100"/>
          <a:sy n="67" d="100"/>
        </p:scale>
        <p:origin x="7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7A850-2B1D-4932-B5A7-AD518E39A3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A4219-93BD-44E2-A965-F9498648D7E6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CF3A-6A25-4D94-B6CA-4A84652A7DBF}" type="parTrans" cxnId="{F0C6DCFD-F101-4985-A4CB-74A074BEA1B7}">
      <dgm:prSet/>
      <dgm:spPr/>
      <dgm:t>
        <a:bodyPr/>
        <a:lstStyle/>
        <a:p>
          <a:endParaRPr lang="ru-RU"/>
        </a:p>
      </dgm:t>
    </dgm:pt>
    <dgm:pt modelId="{630403B5-3A0A-4767-A265-93355BD0FC66}" type="sibTrans" cxnId="{F0C6DCFD-F101-4985-A4CB-74A074BEA1B7}">
      <dgm:prSet/>
      <dgm:spPr/>
      <dgm:t>
        <a:bodyPr/>
        <a:lstStyle/>
        <a:p>
          <a:endParaRPr lang="ru-RU"/>
        </a:p>
      </dgm:t>
    </dgm:pt>
    <dgm:pt modelId="{B97258FD-E503-4946-BC95-4BFB54750652}">
      <dgm:prSet phldrT="[Текст]" custT="1"/>
      <dgm:spPr>
        <a:noFill/>
      </dgm:spPr>
      <dgm:t>
        <a:bodyPr/>
        <a:lstStyle/>
        <a:p>
          <a:pPr>
            <a:spcAft>
              <a:spcPts val="600"/>
            </a:spcAft>
          </a:pPr>
          <a:endParaRPr lang="ru-RU" sz="1800" u="sng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15799-AF6B-4FED-A766-25D5BF9F6F91}" type="parTrans" cxnId="{DDBD6D71-B4D0-4B87-AB38-C9407E0DF0AF}">
      <dgm:prSet/>
      <dgm:spPr/>
      <dgm:t>
        <a:bodyPr/>
        <a:lstStyle/>
        <a:p>
          <a:endParaRPr lang="ru-RU"/>
        </a:p>
      </dgm:t>
    </dgm:pt>
    <dgm:pt modelId="{48A3F725-9775-4A58-9338-6CE3180CCC0B}" type="sibTrans" cxnId="{DDBD6D71-B4D0-4B87-AB38-C9407E0DF0AF}">
      <dgm:prSet/>
      <dgm:spPr/>
      <dgm:t>
        <a:bodyPr/>
        <a:lstStyle/>
        <a:p>
          <a:endParaRPr lang="ru-RU"/>
        </a:p>
      </dgm:t>
    </dgm:pt>
    <dgm:pt modelId="{1CA36974-804B-4C46-9F46-43C38E1BC68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21C6-6C85-4AAF-9BEA-89606C8A5D48}" type="sibTrans" cxnId="{20CE0B69-F1C9-4F77-8184-F273004A6323}">
      <dgm:prSet/>
      <dgm:spPr/>
      <dgm:t>
        <a:bodyPr/>
        <a:lstStyle/>
        <a:p>
          <a:endParaRPr lang="ru-RU"/>
        </a:p>
      </dgm:t>
    </dgm:pt>
    <dgm:pt modelId="{8263A009-1ED8-4F5C-9F1B-B4F8566096DE}" type="parTrans" cxnId="{20CE0B69-F1C9-4F77-8184-F273004A6323}">
      <dgm:prSet/>
      <dgm:spPr/>
      <dgm:t>
        <a:bodyPr/>
        <a:lstStyle/>
        <a:p>
          <a:endParaRPr lang="ru-RU"/>
        </a:p>
      </dgm:t>
    </dgm:pt>
    <dgm:pt modelId="{16F333F7-1382-40A9-ACC3-C0A7E0B32A92}" type="pres">
      <dgm:prSet presAssocID="{E2B7A850-2B1D-4932-B5A7-AD518E39A3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318317-147C-4BE5-8958-8F1D116F38E9}" type="pres">
      <dgm:prSet presAssocID="{E2B7A850-2B1D-4932-B5A7-AD518E39A39B}" presName="Name1" presStyleCnt="0"/>
      <dgm:spPr/>
    </dgm:pt>
    <dgm:pt modelId="{D9FF3B5E-0E59-4EBB-ADBC-1DB587B1E596}" type="pres">
      <dgm:prSet presAssocID="{E2B7A850-2B1D-4932-B5A7-AD518E39A39B}" presName="cycle" presStyleCnt="0"/>
      <dgm:spPr/>
    </dgm:pt>
    <dgm:pt modelId="{9BB53CC7-78E1-4DAD-875B-38253643BE0D}" type="pres">
      <dgm:prSet presAssocID="{E2B7A850-2B1D-4932-B5A7-AD518E39A39B}" presName="srcNode" presStyleLbl="node1" presStyleIdx="0" presStyleCnt="3"/>
      <dgm:spPr/>
    </dgm:pt>
    <dgm:pt modelId="{41DC2DB7-5679-4A18-B8FA-EFC4A1689CEA}" type="pres">
      <dgm:prSet presAssocID="{E2B7A850-2B1D-4932-B5A7-AD518E39A39B}" presName="conn" presStyleLbl="parChTrans1D2" presStyleIdx="0" presStyleCnt="1"/>
      <dgm:spPr/>
      <dgm:t>
        <a:bodyPr/>
        <a:lstStyle/>
        <a:p>
          <a:endParaRPr lang="ru-RU"/>
        </a:p>
      </dgm:t>
    </dgm:pt>
    <dgm:pt modelId="{DE8F2CC0-78A7-4A62-AB99-CF7181ABB154}" type="pres">
      <dgm:prSet presAssocID="{E2B7A850-2B1D-4932-B5A7-AD518E39A39B}" presName="extraNode" presStyleLbl="node1" presStyleIdx="0" presStyleCnt="3"/>
      <dgm:spPr/>
    </dgm:pt>
    <dgm:pt modelId="{5DD95723-8118-41C4-8AA8-60645580697A}" type="pres">
      <dgm:prSet presAssocID="{E2B7A850-2B1D-4932-B5A7-AD518E39A39B}" presName="dstNode" presStyleLbl="node1" presStyleIdx="0" presStyleCnt="3"/>
      <dgm:spPr/>
    </dgm:pt>
    <dgm:pt modelId="{401058D9-1009-4AFF-813E-30BBE091E2D2}" type="pres">
      <dgm:prSet presAssocID="{3DCA4219-93BD-44E2-A965-F9498648D7E6}" presName="text_1" presStyleLbl="node1" presStyleIdx="0" presStyleCnt="3" custScaleX="8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75D0-26E9-4FAC-B9BD-05C0FBF00D33}" type="pres">
      <dgm:prSet presAssocID="{3DCA4219-93BD-44E2-A965-F9498648D7E6}" presName="accent_1" presStyleCnt="0"/>
      <dgm:spPr/>
    </dgm:pt>
    <dgm:pt modelId="{EED35C52-5E0A-4DF9-8E96-32B5B12D6E96}" type="pres">
      <dgm:prSet presAssocID="{3DCA4219-93BD-44E2-A965-F9498648D7E6}" presName="accentRepeatNode" presStyleLbl="solidFgAcc1" presStyleIdx="0" presStyleCnt="3"/>
      <dgm:spPr/>
    </dgm:pt>
    <dgm:pt modelId="{042A2BA3-6528-480F-8BDB-ED91134B4227}" type="pres">
      <dgm:prSet presAssocID="{B97258FD-E503-4946-BC95-4BFB54750652}" presName="text_2" presStyleLbl="node1" presStyleIdx="1" presStyleCnt="3" custScaleX="9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1F3C-BC76-4FA2-96A8-47722D2B5AC3}" type="pres">
      <dgm:prSet presAssocID="{B97258FD-E503-4946-BC95-4BFB54750652}" presName="accent_2" presStyleCnt="0"/>
      <dgm:spPr/>
    </dgm:pt>
    <dgm:pt modelId="{B27E9C70-607B-4D70-81F3-4B707B53FBFD}" type="pres">
      <dgm:prSet presAssocID="{B97258FD-E503-4946-BC95-4BFB54750652}" presName="accentRepeatNode" presStyleLbl="solidFgAcc1" presStyleIdx="1" presStyleCnt="3"/>
      <dgm:spPr/>
    </dgm:pt>
    <dgm:pt modelId="{5351E32C-A5FF-4844-922B-77DE3A429543}" type="pres">
      <dgm:prSet presAssocID="{1CA36974-804B-4C46-9F46-43C38E1BC680}" presName="text_3" presStyleLbl="node1" presStyleIdx="2" presStyleCnt="3" custScaleX="88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C9359-2E91-4D2E-A705-43DBE1B0B92B}" type="pres">
      <dgm:prSet presAssocID="{1CA36974-804B-4C46-9F46-43C38E1BC680}" presName="accent_3" presStyleCnt="0"/>
      <dgm:spPr/>
    </dgm:pt>
    <dgm:pt modelId="{31B1052D-7BE9-4640-B688-1B1DF1BC8DBB}" type="pres">
      <dgm:prSet presAssocID="{1CA36974-804B-4C46-9F46-43C38E1BC680}" presName="accentRepeatNode" presStyleLbl="solidFgAcc1" presStyleIdx="2" presStyleCnt="3"/>
      <dgm:spPr/>
    </dgm:pt>
  </dgm:ptLst>
  <dgm:cxnLst>
    <dgm:cxn modelId="{DDBD6D71-B4D0-4B87-AB38-C9407E0DF0AF}" srcId="{E2B7A850-2B1D-4932-B5A7-AD518E39A39B}" destId="{B97258FD-E503-4946-BC95-4BFB54750652}" srcOrd="1" destOrd="0" parTransId="{0DF15799-AF6B-4FED-A766-25D5BF9F6F91}" sibTransId="{48A3F725-9775-4A58-9338-6CE3180CCC0B}"/>
    <dgm:cxn modelId="{73B67A88-10F1-44C8-BF4D-B29605779B4C}" type="presOf" srcId="{1CA36974-804B-4C46-9F46-43C38E1BC680}" destId="{5351E32C-A5FF-4844-922B-77DE3A429543}" srcOrd="0" destOrd="0" presId="urn:microsoft.com/office/officeart/2008/layout/VerticalCurvedList"/>
    <dgm:cxn modelId="{20CE0B69-F1C9-4F77-8184-F273004A6323}" srcId="{E2B7A850-2B1D-4932-B5A7-AD518E39A39B}" destId="{1CA36974-804B-4C46-9F46-43C38E1BC680}" srcOrd="2" destOrd="0" parTransId="{8263A009-1ED8-4F5C-9F1B-B4F8566096DE}" sibTransId="{512A21C6-6C85-4AAF-9BEA-89606C8A5D48}"/>
    <dgm:cxn modelId="{20E73DEA-8DD2-4855-88DE-87457DA4FC76}" type="presOf" srcId="{E2B7A850-2B1D-4932-B5A7-AD518E39A39B}" destId="{16F333F7-1382-40A9-ACC3-C0A7E0B32A92}" srcOrd="0" destOrd="0" presId="urn:microsoft.com/office/officeart/2008/layout/VerticalCurvedList"/>
    <dgm:cxn modelId="{956C432A-8A73-46D4-8F5B-35A3FBC71129}" type="presOf" srcId="{B97258FD-E503-4946-BC95-4BFB54750652}" destId="{042A2BA3-6528-480F-8BDB-ED91134B4227}" srcOrd="0" destOrd="0" presId="urn:microsoft.com/office/officeart/2008/layout/VerticalCurvedList"/>
    <dgm:cxn modelId="{F0C6DCFD-F101-4985-A4CB-74A074BEA1B7}" srcId="{E2B7A850-2B1D-4932-B5A7-AD518E39A39B}" destId="{3DCA4219-93BD-44E2-A965-F9498648D7E6}" srcOrd="0" destOrd="0" parTransId="{3558CF3A-6A25-4D94-B6CA-4A84652A7DBF}" sibTransId="{630403B5-3A0A-4767-A265-93355BD0FC66}"/>
    <dgm:cxn modelId="{C94F6031-BFDF-4066-9BF9-B03A0C8F07EE}" type="presOf" srcId="{630403B5-3A0A-4767-A265-93355BD0FC66}" destId="{41DC2DB7-5679-4A18-B8FA-EFC4A1689CEA}" srcOrd="0" destOrd="0" presId="urn:microsoft.com/office/officeart/2008/layout/VerticalCurvedList"/>
    <dgm:cxn modelId="{606019F7-2BE7-4253-B166-EA6D6878D70B}" type="presOf" srcId="{3DCA4219-93BD-44E2-A965-F9498648D7E6}" destId="{401058D9-1009-4AFF-813E-30BBE091E2D2}" srcOrd="0" destOrd="0" presId="urn:microsoft.com/office/officeart/2008/layout/VerticalCurvedList"/>
    <dgm:cxn modelId="{F6D87D33-6B10-49AA-BA14-7FF176EE00B7}" type="presParOf" srcId="{16F333F7-1382-40A9-ACC3-C0A7E0B32A92}" destId="{C9318317-147C-4BE5-8958-8F1D116F38E9}" srcOrd="0" destOrd="0" presId="urn:microsoft.com/office/officeart/2008/layout/VerticalCurvedList"/>
    <dgm:cxn modelId="{38284E62-0A66-4514-85F6-C2514901346D}" type="presParOf" srcId="{C9318317-147C-4BE5-8958-8F1D116F38E9}" destId="{D9FF3B5E-0E59-4EBB-ADBC-1DB587B1E596}" srcOrd="0" destOrd="0" presId="urn:microsoft.com/office/officeart/2008/layout/VerticalCurvedList"/>
    <dgm:cxn modelId="{78E96853-D4A2-4E56-A33F-C65751926579}" type="presParOf" srcId="{D9FF3B5E-0E59-4EBB-ADBC-1DB587B1E596}" destId="{9BB53CC7-78E1-4DAD-875B-38253643BE0D}" srcOrd="0" destOrd="0" presId="urn:microsoft.com/office/officeart/2008/layout/VerticalCurvedList"/>
    <dgm:cxn modelId="{FDB24A3C-9108-4F58-963E-4C689C52CC35}" type="presParOf" srcId="{D9FF3B5E-0E59-4EBB-ADBC-1DB587B1E596}" destId="{41DC2DB7-5679-4A18-B8FA-EFC4A1689CEA}" srcOrd="1" destOrd="0" presId="urn:microsoft.com/office/officeart/2008/layout/VerticalCurvedList"/>
    <dgm:cxn modelId="{DA2BD1F9-1B8B-4416-8D92-31CFB898C856}" type="presParOf" srcId="{D9FF3B5E-0E59-4EBB-ADBC-1DB587B1E596}" destId="{DE8F2CC0-78A7-4A62-AB99-CF7181ABB154}" srcOrd="2" destOrd="0" presId="urn:microsoft.com/office/officeart/2008/layout/VerticalCurvedList"/>
    <dgm:cxn modelId="{7B3BD520-F949-4EC8-8526-4D652DCD3CF6}" type="presParOf" srcId="{D9FF3B5E-0E59-4EBB-ADBC-1DB587B1E596}" destId="{5DD95723-8118-41C4-8AA8-60645580697A}" srcOrd="3" destOrd="0" presId="urn:microsoft.com/office/officeart/2008/layout/VerticalCurvedList"/>
    <dgm:cxn modelId="{1B1E6B33-6506-431A-87C3-4F44241FAB6F}" type="presParOf" srcId="{C9318317-147C-4BE5-8958-8F1D116F38E9}" destId="{401058D9-1009-4AFF-813E-30BBE091E2D2}" srcOrd="1" destOrd="0" presId="urn:microsoft.com/office/officeart/2008/layout/VerticalCurvedList"/>
    <dgm:cxn modelId="{B55ADB89-9B93-46E5-AF35-35C57AECCA26}" type="presParOf" srcId="{C9318317-147C-4BE5-8958-8F1D116F38E9}" destId="{910C75D0-26E9-4FAC-B9BD-05C0FBF00D33}" srcOrd="2" destOrd="0" presId="urn:microsoft.com/office/officeart/2008/layout/VerticalCurvedList"/>
    <dgm:cxn modelId="{C98E93A6-3256-46D9-BF7E-EDDA2A541502}" type="presParOf" srcId="{910C75D0-26E9-4FAC-B9BD-05C0FBF00D33}" destId="{EED35C52-5E0A-4DF9-8E96-32B5B12D6E96}" srcOrd="0" destOrd="0" presId="urn:microsoft.com/office/officeart/2008/layout/VerticalCurvedList"/>
    <dgm:cxn modelId="{86321695-42F4-4286-A6F4-8910252E0FD1}" type="presParOf" srcId="{C9318317-147C-4BE5-8958-8F1D116F38E9}" destId="{042A2BA3-6528-480F-8BDB-ED91134B4227}" srcOrd="3" destOrd="0" presId="urn:microsoft.com/office/officeart/2008/layout/VerticalCurvedList"/>
    <dgm:cxn modelId="{7EF68C5E-DCD9-4B64-A048-2BDB8CFBA0CA}" type="presParOf" srcId="{C9318317-147C-4BE5-8958-8F1D116F38E9}" destId="{BD861F3C-BC76-4FA2-96A8-47722D2B5AC3}" srcOrd="4" destOrd="0" presId="urn:microsoft.com/office/officeart/2008/layout/VerticalCurvedList"/>
    <dgm:cxn modelId="{E4BB73B9-57B3-4AFF-AC44-3872EF5C3153}" type="presParOf" srcId="{BD861F3C-BC76-4FA2-96A8-47722D2B5AC3}" destId="{B27E9C70-607B-4D70-81F3-4B707B53FBFD}" srcOrd="0" destOrd="0" presId="urn:microsoft.com/office/officeart/2008/layout/VerticalCurvedList"/>
    <dgm:cxn modelId="{BCE34793-6C1B-4E4F-81CE-2DD19314099F}" type="presParOf" srcId="{C9318317-147C-4BE5-8958-8F1D116F38E9}" destId="{5351E32C-A5FF-4844-922B-77DE3A429543}" srcOrd="5" destOrd="0" presId="urn:microsoft.com/office/officeart/2008/layout/VerticalCurvedList"/>
    <dgm:cxn modelId="{46E5E56E-16A2-471E-AAED-1C8D64A43F95}" type="presParOf" srcId="{C9318317-147C-4BE5-8958-8F1D116F38E9}" destId="{806C9359-2E91-4D2E-A705-43DBE1B0B92B}" srcOrd="6" destOrd="0" presId="urn:microsoft.com/office/officeart/2008/layout/VerticalCurvedList"/>
    <dgm:cxn modelId="{4F1CAF67-9EF8-43C8-AF3C-5EC3115C9FD9}" type="presParOf" srcId="{806C9359-2E91-4D2E-A705-43DBE1B0B92B}" destId="{31B1052D-7BE9-4640-B688-1B1DF1BC8D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2DB7-5679-4A18-B8FA-EFC4A1689CEA}">
      <dsp:nvSpPr>
        <dsp:cNvPr id="0" name=""/>
        <dsp:cNvSpPr/>
      </dsp:nvSpPr>
      <dsp:spPr>
        <a:xfrm>
          <a:off x="-6373562" y="-1009738"/>
          <a:ext cx="7858655" cy="7858655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058D9-1009-4AFF-813E-30BBE091E2D2}">
      <dsp:nvSpPr>
        <dsp:cNvPr id="0" name=""/>
        <dsp:cNvSpPr/>
      </dsp:nvSpPr>
      <dsp:spPr>
        <a:xfrm>
          <a:off x="1925117" y="583917"/>
          <a:ext cx="128935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5117" y="583917"/>
        <a:ext cx="12893516" cy="1167835"/>
      </dsp:txXfrm>
    </dsp:sp>
    <dsp:sp modelId="{EED35C52-5E0A-4DF9-8E96-32B5B12D6E96}">
      <dsp:nvSpPr>
        <dsp:cNvPr id="0" name=""/>
        <dsp:cNvSpPr/>
      </dsp:nvSpPr>
      <dsp:spPr>
        <a:xfrm>
          <a:off x="307115" y="437938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2BA3-6528-480F-8BDB-ED91134B4227}">
      <dsp:nvSpPr>
        <dsp:cNvPr id="0" name=""/>
        <dsp:cNvSpPr/>
      </dsp:nvSpPr>
      <dsp:spPr>
        <a:xfrm>
          <a:off x="1914589" y="2335671"/>
          <a:ext cx="13339080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1800" u="sng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4589" y="2335671"/>
        <a:ext cx="13339080" cy="1167835"/>
      </dsp:txXfrm>
    </dsp:sp>
    <dsp:sp modelId="{B27E9C70-607B-4D70-81F3-4B707B53FBFD}">
      <dsp:nvSpPr>
        <dsp:cNvPr id="0" name=""/>
        <dsp:cNvSpPr/>
      </dsp:nvSpPr>
      <dsp:spPr>
        <a:xfrm>
          <a:off x="731623" y="2189691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E32C-A5FF-4844-922B-77DE3A429543}">
      <dsp:nvSpPr>
        <dsp:cNvPr id="0" name=""/>
        <dsp:cNvSpPr/>
      </dsp:nvSpPr>
      <dsp:spPr>
        <a:xfrm>
          <a:off x="1894017" y="4087424"/>
          <a:ext cx="12955716" cy="116783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solidFill>
              <a:srgbClr val="00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4017" y="4087424"/>
        <a:ext cx="12955716" cy="1167835"/>
      </dsp:txXfrm>
    </dsp:sp>
    <dsp:sp modelId="{31B1052D-7BE9-4640-B688-1B1DF1BC8DBB}">
      <dsp:nvSpPr>
        <dsp:cNvPr id="0" name=""/>
        <dsp:cNvSpPr/>
      </dsp:nvSpPr>
      <dsp:spPr>
        <a:xfrm>
          <a:off x="307115" y="3941445"/>
          <a:ext cx="1459794" cy="1459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60030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89718" y="4767750"/>
            <a:ext cx="952500" cy="605790"/>
          </a:xfrm>
          <a:custGeom>
            <a:avLst/>
            <a:gdLst/>
            <a:ahLst/>
            <a:cxnLst/>
            <a:rect l="l" t="t" r="r" b="b"/>
            <a:pathLst>
              <a:path w="952500" h="605789">
                <a:moveTo>
                  <a:pt x="0" y="220904"/>
                </a:moveTo>
                <a:lnTo>
                  <a:pt x="483713" y="605636"/>
                </a:lnTo>
                <a:lnTo>
                  <a:pt x="952075" y="0"/>
                </a:lnTo>
              </a:path>
            </a:pathLst>
          </a:custGeom>
          <a:ln w="617782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29982" y="1218685"/>
            <a:ext cx="196936" cy="926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26423" y="1325263"/>
            <a:ext cx="933450" cy="273685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13420" y="1504079"/>
            <a:ext cx="904875" cy="405765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8902" y="2062565"/>
            <a:ext cx="1886068" cy="36437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66276" y="1637594"/>
            <a:ext cx="812800" cy="272415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51094" y="1902894"/>
            <a:ext cx="174625" cy="269875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977334" y="1401402"/>
            <a:ext cx="121326" cy="1213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78402" y="1040275"/>
            <a:ext cx="608965" cy="869315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72485" y="1786814"/>
            <a:ext cx="1948814" cy="5969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72495" y="2046105"/>
            <a:ext cx="200978" cy="10872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362433" y="2054065"/>
            <a:ext cx="464184" cy="97155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072495" y="2275480"/>
            <a:ext cx="200978" cy="10870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72361" y="2283438"/>
            <a:ext cx="1216025" cy="97155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90439" y="1218423"/>
            <a:ext cx="1170305" cy="146685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79372" y="1443516"/>
            <a:ext cx="1175385" cy="146685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45333" y="1471421"/>
            <a:ext cx="527050" cy="137795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307650" y="1128143"/>
            <a:ext cx="80645" cy="26034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261337" y="1128143"/>
            <a:ext cx="59055" cy="47625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5440839" y="1134153"/>
            <a:ext cx="210820" cy="7874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812304" y="1128206"/>
            <a:ext cx="128905" cy="3302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111258" y="1260977"/>
            <a:ext cx="150079" cy="17815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857088" y="1128206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814596" y="1502886"/>
            <a:ext cx="131995" cy="17027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617106" y="1285133"/>
            <a:ext cx="196850" cy="14351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527130" y="1407716"/>
            <a:ext cx="287020" cy="140335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110137" y="1536916"/>
            <a:ext cx="277495" cy="17907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436075" y="1652043"/>
            <a:ext cx="289980" cy="165691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302937" y="1292452"/>
            <a:ext cx="207543" cy="15805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948" y="1071831"/>
            <a:ext cx="6802120" cy="76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7702" y="5095542"/>
            <a:ext cx="16968695" cy="3154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rgbClr val="1A3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06352" y="10232718"/>
            <a:ext cx="209550" cy="39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40" dirty="0"/>
              <a:pPr marL="38100">
                <a:lnSpc>
                  <a:spcPct val="100000"/>
                </a:lnSpc>
                <a:spcBef>
                  <a:spcPts val="165"/>
                </a:spcBef>
              </a:pPr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82.png"/><Relationship Id="rId2" Type="http://schemas.openxmlformats.org/officeDocument/2006/relationships/image" Target="../media/image3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anexport.ru/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6.jpeg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jpeg"/><Relationship Id="rId2" Type="http://schemas.openxmlformats.org/officeDocument/2006/relationships/image" Target="../media/image39.pn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7.png"/><Relationship Id="rId19" Type="http://schemas.openxmlformats.org/officeDocument/2006/relationships/image" Target="../media/image5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65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61.png"/><Relationship Id="rId2" Type="http://schemas.openxmlformats.org/officeDocument/2006/relationships/image" Target="../media/image60.png"/><Relationship Id="rId16" Type="http://schemas.openxmlformats.org/officeDocument/2006/relationships/image" Target="../media/image53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3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11.png"/><Relationship Id="rId3" Type="http://schemas.openxmlformats.org/officeDocument/2006/relationships/image" Target="../media/image40.png"/><Relationship Id="rId21" Type="http://schemas.openxmlformats.org/officeDocument/2006/relationships/image" Target="../media/image71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image" Target="../media/image39.png"/><Relationship Id="rId16" Type="http://schemas.openxmlformats.org/officeDocument/2006/relationships/image" Target="../media/image68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67.jpeg"/><Relationship Id="rId10" Type="http://schemas.openxmlformats.org/officeDocument/2006/relationships/image" Target="../media/image47.png"/><Relationship Id="rId19" Type="http://schemas.openxmlformats.org/officeDocument/2006/relationships/image" Target="../media/image69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40.png"/><Relationship Id="rId21" Type="http://schemas.openxmlformats.org/officeDocument/2006/relationships/image" Target="../media/image1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77.png"/><Relationship Id="rId2" Type="http://schemas.openxmlformats.org/officeDocument/2006/relationships/image" Target="../media/image39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76.png"/><Relationship Id="rId5" Type="http://schemas.openxmlformats.org/officeDocument/2006/relationships/image" Target="../media/image42.png"/><Relationship Id="rId15" Type="http://schemas.openxmlformats.org/officeDocument/2006/relationships/diagramData" Target="../diagrams/data1.xml"/><Relationship Id="rId23" Type="http://schemas.openxmlformats.org/officeDocument/2006/relationships/image" Target="../media/image75.png"/><Relationship Id="rId10" Type="http://schemas.openxmlformats.org/officeDocument/2006/relationships/image" Target="../media/image47.png"/><Relationship Id="rId19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78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80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895"/>
              </a:spcBef>
            </a:pPr>
            <a:r>
              <a:rPr spc="-790" dirty="0">
                <a:solidFill>
                  <a:srgbClr val="FFFFFF"/>
                </a:solidFill>
              </a:rPr>
              <a:t>Вместо </a:t>
            </a:r>
            <a:r>
              <a:rPr spc="-560" dirty="0">
                <a:solidFill>
                  <a:srgbClr val="FFFFFF"/>
                </a:solidFill>
              </a:rPr>
              <a:t>границ</a:t>
            </a:r>
            <a:r>
              <a:rPr spc="-1375" dirty="0">
                <a:solidFill>
                  <a:srgbClr val="FFFFFF"/>
                </a:solidFill>
              </a:rPr>
              <a:t> </a:t>
            </a:r>
            <a:r>
              <a:rPr spc="-1910" dirty="0">
                <a:solidFill>
                  <a:srgbClr val="FFFFFF"/>
                </a:solidFill>
              </a:rPr>
              <a:t>—  </a:t>
            </a:r>
            <a:r>
              <a:rPr spc="-610" dirty="0">
                <a:solidFill>
                  <a:srgbClr val="FFFFFF"/>
                </a:solidFill>
              </a:rPr>
              <a:t>перспективы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641995" y="10639084"/>
            <a:ext cx="942340" cy="669925"/>
            <a:chOff x="5641995" y="10639084"/>
            <a:chExt cx="942340" cy="669925"/>
          </a:xfrm>
        </p:grpSpPr>
        <p:sp>
          <p:nvSpPr>
            <p:cNvPr id="5" name="object 5"/>
            <p:cNvSpPr/>
            <p:nvPr/>
          </p:nvSpPr>
          <p:spPr>
            <a:xfrm>
              <a:off x="6069595" y="11042527"/>
              <a:ext cx="514984" cy="266065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1995" y="10639084"/>
              <a:ext cx="942340" cy="45593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450188"/>
            <a:ext cx="2386335" cy="2193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8902" y="2065287"/>
            <a:ext cx="1842394" cy="3559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07763" y="1240946"/>
            <a:ext cx="1626870" cy="675640"/>
            <a:chOff x="1907763" y="1240946"/>
            <a:chExt cx="1626870" cy="675640"/>
          </a:xfrm>
        </p:grpSpPr>
        <p:sp>
          <p:nvSpPr>
            <p:cNvPr id="10" name="object 10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4262" y="1345075"/>
              <a:ext cx="911860" cy="267335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501" y="1240946"/>
              <a:ext cx="192392" cy="9051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7756" y="1345075"/>
              <a:ext cx="1607820" cy="57150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696" y="1656085"/>
              <a:ext cx="241228" cy="25397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3314" y="1650180"/>
              <a:ext cx="1041400" cy="266065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729551" y="1066679"/>
            <a:ext cx="594995" cy="1106170"/>
            <a:chOff x="3729551" y="1066679"/>
            <a:chExt cx="594995" cy="1106170"/>
          </a:xfrm>
        </p:grpSpPr>
        <p:sp>
          <p:nvSpPr>
            <p:cNvPr id="17" name="object 17"/>
            <p:cNvSpPr/>
            <p:nvPr/>
          </p:nvSpPr>
          <p:spPr>
            <a:xfrm>
              <a:off x="3898237" y="1909313"/>
              <a:ext cx="170815" cy="263525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3870" y="1419443"/>
              <a:ext cx="118519" cy="1185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9545" y="1066691"/>
              <a:ext cx="594995" cy="848994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970509" y="1792971"/>
            <a:ext cx="1903730" cy="64135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0509" y="2049215"/>
            <a:ext cx="196329" cy="10620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3746" y="2056974"/>
            <a:ext cx="453390" cy="9525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0509" y="2273281"/>
            <a:ext cx="196329" cy="10619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3421" y="2281050"/>
            <a:ext cx="1188085" cy="9525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5730" y="1240695"/>
            <a:ext cx="1143000" cy="14351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74914" y="1460573"/>
            <a:ext cx="1148080" cy="14351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557" y="1487839"/>
            <a:ext cx="514984" cy="1346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8133" y="1152530"/>
            <a:ext cx="124460" cy="46355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3480" y="1158383"/>
            <a:ext cx="205740" cy="76835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16359" y="115257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41761" y="1518571"/>
            <a:ext cx="128928" cy="16634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0443" y="1551816"/>
            <a:ext cx="271145" cy="174625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8821" y="1664284"/>
            <a:ext cx="283279" cy="16184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5031543" y="1282264"/>
            <a:ext cx="686435" cy="280670"/>
            <a:chOff x="5031543" y="1282264"/>
            <a:chExt cx="686435" cy="280670"/>
          </a:xfrm>
        </p:grpSpPr>
        <p:sp>
          <p:nvSpPr>
            <p:cNvPr id="35" name="object 35"/>
            <p:cNvSpPr/>
            <p:nvPr/>
          </p:nvSpPr>
          <p:spPr>
            <a:xfrm>
              <a:off x="5031543" y="1282264"/>
              <a:ext cx="146592" cy="17401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8773" y="1305870"/>
              <a:ext cx="499109" cy="257175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1594181" y="1533115"/>
            <a:ext cx="8250555" cy="9775825"/>
            <a:chOff x="11594181" y="1533115"/>
            <a:chExt cx="8250555" cy="9775825"/>
          </a:xfrm>
        </p:grpSpPr>
        <p:sp>
          <p:nvSpPr>
            <p:cNvPr id="38" name="object 38"/>
            <p:cNvSpPr/>
            <p:nvPr/>
          </p:nvSpPr>
          <p:spPr>
            <a:xfrm>
              <a:off x="18932198" y="4585043"/>
              <a:ext cx="0" cy="5471795"/>
            </a:xfrm>
            <a:custGeom>
              <a:avLst/>
              <a:gdLst/>
              <a:ahLst/>
              <a:cxnLst/>
              <a:rect l="l" t="t" r="r" b="b"/>
              <a:pathLst>
                <a:path h="5471795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ln w="10470">
              <a:solidFill>
                <a:srgbClr val="1A3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98173" y="8213362"/>
              <a:ext cx="4546039" cy="309519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473862" y="3546436"/>
              <a:ext cx="1296035" cy="1605915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4940" y="5006423"/>
              <a:ext cx="1468120" cy="848994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072871" y="3860646"/>
              <a:ext cx="717550" cy="136017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50355" y="1533126"/>
              <a:ext cx="1430020" cy="1243965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289586" y="2060000"/>
              <a:ext cx="1442720" cy="1250315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34520" y="1533115"/>
              <a:ext cx="1689735" cy="1905635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62026" y="2833348"/>
              <a:ext cx="1617345" cy="20294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594181" y="2181137"/>
              <a:ext cx="1931670" cy="2284095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204646" y="3438746"/>
              <a:ext cx="3254375" cy="915669"/>
            </a:xfrm>
            <a:custGeom>
              <a:avLst/>
              <a:gdLst/>
              <a:ahLst/>
              <a:cxnLst/>
              <a:rect l="l" t="t" r="r" b="b"/>
              <a:pathLst>
                <a:path w="3254375" h="915670">
                  <a:moveTo>
                    <a:pt x="3253854" y="0"/>
                  </a:moveTo>
                  <a:lnTo>
                    <a:pt x="336994" y="0"/>
                  </a:lnTo>
                  <a:lnTo>
                    <a:pt x="239636" y="108178"/>
                  </a:lnTo>
                  <a:lnTo>
                    <a:pt x="239636" y="0"/>
                  </a:lnTo>
                  <a:lnTo>
                    <a:pt x="0" y="0"/>
                  </a:lnTo>
                  <a:lnTo>
                    <a:pt x="0" y="526656"/>
                  </a:lnTo>
                  <a:lnTo>
                    <a:pt x="407708" y="526656"/>
                  </a:lnTo>
                  <a:lnTo>
                    <a:pt x="407708" y="915098"/>
                  </a:lnTo>
                  <a:lnTo>
                    <a:pt x="2253386" y="915098"/>
                  </a:lnTo>
                  <a:lnTo>
                    <a:pt x="2253386" y="526656"/>
                  </a:lnTo>
                  <a:lnTo>
                    <a:pt x="3253854" y="526656"/>
                  </a:lnTo>
                  <a:lnTo>
                    <a:pt x="3253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4493978" y="3530926"/>
            <a:ext cx="277050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25" dirty="0">
                <a:solidFill>
                  <a:srgbClr val="1A315C"/>
                </a:solidFill>
                <a:latin typeface="Arial"/>
                <a:cs typeface="Arial"/>
              </a:rPr>
              <a:t>ЦЕНТР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50" dirty="0">
                <a:solidFill>
                  <a:srgbClr val="1A315C"/>
                </a:solidFill>
                <a:latin typeface="Arial"/>
                <a:cs typeface="Arial"/>
              </a:rPr>
              <a:t>ПОДДЕРЖКИ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12360" y="3889368"/>
            <a:ext cx="1845945" cy="464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265"/>
              </a:spcBef>
            </a:pPr>
            <a:r>
              <a:rPr sz="2100" b="1" spc="-30" dirty="0">
                <a:solidFill>
                  <a:srgbClr val="1A315C"/>
                </a:solidFill>
                <a:latin typeface="Arial"/>
                <a:cs typeface="Arial"/>
              </a:rPr>
              <a:t>ЭКСПОРТА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4412441" y="4189799"/>
            <a:ext cx="3794760" cy="706755"/>
          </a:xfrm>
          <a:custGeom>
            <a:avLst/>
            <a:gdLst/>
            <a:ahLst/>
            <a:cxnLst/>
            <a:rect l="l" t="t" r="r" b="b"/>
            <a:pathLst>
              <a:path w="3794759" h="706754">
                <a:moveTo>
                  <a:pt x="3794230" y="0"/>
                </a:moveTo>
                <a:lnTo>
                  <a:pt x="0" y="0"/>
                </a:lnTo>
                <a:lnTo>
                  <a:pt x="0" y="574338"/>
                </a:lnTo>
                <a:lnTo>
                  <a:pt x="3672181" y="574338"/>
                </a:lnTo>
                <a:lnTo>
                  <a:pt x="3794230" y="706481"/>
                </a:lnTo>
                <a:lnTo>
                  <a:pt x="3794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4622143" y="4286850"/>
            <a:ext cx="3375025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1A315C"/>
                </a:solidFill>
                <a:latin typeface="Arial"/>
                <a:cs typeface="Arial"/>
              </a:rPr>
              <a:t>КРАСНОДАРСКОГО</a:t>
            </a:r>
            <a:r>
              <a:rPr sz="2100" b="1" spc="-17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2100" b="1" spc="-6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95968" y="951803"/>
            <a:ext cx="1376680" cy="1638300"/>
            <a:chOff x="16195968" y="951803"/>
            <a:chExt cx="1376680" cy="1638300"/>
          </a:xfrm>
        </p:grpSpPr>
        <p:sp>
          <p:nvSpPr>
            <p:cNvPr id="54" name="object 54"/>
            <p:cNvSpPr/>
            <p:nvPr/>
          </p:nvSpPr>
          <p:spPr>
            <a:xfrm>
              <a:off x="16195968" y="2204728"/>
              <a:ext cx="1376659" cy="385307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148745" y="1635070"/>
              <a:ext cx="102101" cy="43211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517696" y="1635081"/>
              <a:ext cx="102101" cy="432102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264472" y="951807"/>
              <a:ext cx="1240790" cy="1149985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79688" y="4225915"/>
            <a:ext cx="1257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 малого и среднего предпринимательства 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 юридическое лицо </a:t>
            </a:r>
            <a:b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индивидуальный предприниматель, соответствующий требованиям, установленным ст. 4 Федерального закона от 24.07.2007 № 209-ФЗ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2" y="5966048"/>
            <a:ext cx="10188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Зарегистрирован на территории Краснодарского края 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установленном законодательством порядке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11636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 не осуществляет запрещенные законодательством Российской Федерации виды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2" y="7482802"/>
            <a:ext cx="1326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о компании содержатся в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Едином реестре субъектов МСП </a:t>
            </a:r>
            <a:b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 сайте Федеральной налоговой службы (https://rmsp.nalog.ru)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1"/>
          <p:cNvSpPr txBox="1">
            <a:spLocks noGrp="1"/>
          </p:cNvSpPr>
          <p:nvPr>
            <p:ph type="title"/>
          </p:nvPr>
        </p:nvSpPr>
        <p:spPr>
          <a:xfrm>
            <a:off x="1693804" y="1225519"/>
            <a:ext cx="8029036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Требования</a:t>
            </a:r>
            <a:r>
              <a:rPr lang="en-US" spc="-130" dirty="0"/>
              <a:t> </a:t>
            </a:r>
            <a:r>
              <a:rPr lang="ru-RU" spc="-130" dirty="0"/>
              <a:t>к получателям услуг</a:t>
            </a:r>
            <a:endParaRPr spc="-80" dirty="0"/>
          </a:p>
        </p:txBody>
      </p:sp>
      <p:sp>
        <p:nvSpPr>
          <p:cNvPr id="69" name="object 12">
            <a:extLst>
              <a:ext uri="{FF2B5EF4-FFF2-40B4-BE49-F238E27FC236}">
                <a16:creationId xmlns:a16="http://schemas.microsoft.com/office/drawing/2014/main" id="{8EE80990-D993-4579-BA2A-74197B748ABD}"/>
              </a:ext>
            </a:extLst>
          </p:cNvPr>
          <p:cNvSpPr txBox="1"/>
          <p:nvPr/>
        </p:nvSpPr>
        <p:spPr>
          <a:xfrm>
            <a:off x="0" y="2582841"/>
            <a:ext cx="11838000" cy="113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540385" algn="ctr"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Получателем услуг может стать субъект МСП, </a:t>
            </a:r>
          </a:p>
          <a:p>
            <a:pPr indent="54038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соответствующий следующим требованиям:</a:t>
            </a:r>
          </a:p>
        </p:txBody>
      </p:sp>
      <p:sp>
        <p:nvSpPr>
          <p:cNvPr id="70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5"/>
          <p:cNvSpPr/>
          <p:nvPr/>
        </p:nvSpPr>
        <p:spPr>
          <a:xfrm>
            <a:off x="15777240" y="8376225"/>
            <a:ext cx="4309292" cy="2933125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xe\Downloads\WhatsApp Image 2023-03-13 at 15.40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098" y="4389553"/>
            <a:ext cx="5434397" cy="54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100066" y="3614782"/>
            <a:ext cx="14935197" cy="74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b="1" spc="-135" dirty="0">
                <a:solidFill>
                  <a:srgbClr val="1A315C"/>
                </a:solidFill>
                <a:latin typeface="Arial"/>
                <a:cs typeface="Arial"/>
              </a:rPr>
              <a:t>Центр поддержки экспорта Краснодарского края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г. Краснодар, ул. Трамвайная, 2/6,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БЦ «Меркурий», офис 407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4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Тел. +7 (861) 231-10-60</a:t>
            </a:r>
          </a:p>
          <a:p>
            <a:r>
              <a:rPr lang="ru-RU" sz="4950" spc="-135" dirty="0">
                <a:solidFill>
                  <a:srgbClr val="1A315C"/>
                </a:solidFill>
                <a:latin typeface="Arial"/>
                <a:cs typeface="Arial"/>
              </a:rPr>
              <a:t>Факс +7 (861) 231-10-90</a:t>
            </a:r>
          </a:p>
          <a:p>
            <a:r>
              <a:rPr lang="en-US" sz="6000" spc="-135" dirty="0">
                <a:solidFill>
                  <a:srgbClr val="1A315C"/>
                </a:solidFill>
                <a:latin typeface="Arial"/>
                <a:cs typeface="Arial"/>
                <a:hlinkClick r:id="rId3"/>
              </a:rPr>
              <a:t>www.kubanexport.ru</a:t>
            </a:r>
            <a:endParaRPr lang="en-US" sz="600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r>
              <a:rPr lang="en-US" sz="4950" spc="-135" dirty="0">
                <a:solidFill>
                  <a:srgbClr val="1A315C"/>
                </a:solidFill>
                <a:latin typeface="Arial"/>
                <a:cs typeface="Arial"/>
              </a:rPr>
              <a:t>https://t.me/kubanexport</a:t>
            </a: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ru-RU" sz="4950" spc="-135" dirty="0">
              <a:solidFill>
                <a:srgbClr val="1A315C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94806" y="2137924"/>
            <a:ext cx="4309292" cy="9170631"/>
            <a:chOff x="15794806" y="2137924"/>
            <a:chExt cx="4309292" cy="9170631"/>
          </a:xfrm>
        </p:grpSpPr>
        <p:sp>
          <p:nvSpPr>
            <p:cNvPr id="5" name="object 5"/>
            <p:cNvSpPr/>
            <p:nvPr/>
          </p:nvSpPr>
          <p:spPr>
            <a:xfrm>
              <a:off x="15794806" y="8375430"/>
              <a:ext cx="4309292" cy="2933125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92505" y="2581156"/>
              <a:ext cx="458470" cy="534035"/>
            </a:xfrm>
            <a:custGeom>
              <a:avLst/>
              <a:gdLst/>
              <a:ahLst/>
              <a:cxnLst/>
              <a:rect l="l" t="t" r="r" b="b"/>
              <a:pathLst>
                <a:path w="458469" h="534035">
                  <a:moveTo>
                    <a:pt x="458394" y="0"/>
                  </a:moveTo>
                  <a:lnTo>
                    <a:pt x="0" y="4188"/>
                  </a:lnTo>
                  <a:lnTo>
                    <a:pt x="58710" y="533449"/>
                  </a:lnTo>
                  <a:lnTo>
                    <a:pt x="458394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91573" y="2137924"/>
              <a:ext cx="791845" cy="447675"/>
            </a:xfrm>
            <a:custGeom>
              <a:avLst/>
              <a:gdLst/>
              <a:ahLst/>
              <a:cxnLst/>
              <a:rect l="l" t="t" r="r" b="b"/>
              <a:pathLst>
                <a:path w="791844" h="447675">
                  <a:moveTo>
                    <a:pt x="791462" y="0"/>
                  </a:moveTo>
                  <a:lnTo>
                    <a:pt x="0" y="438614"/>
                  </a:lnTo>
                  <a:lnTo>
                    <a:pt x="973" y="447420"/>
                  </a:lnTo>
                  <a:lnTo>
                    <a:pt x="459368" y="443232"/>
                  </a:lnTo>
                  <a:lnTo>
                    <a:pt x="791462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5565477"/>
            <a:ext cx="895985" cy="1237615"/>
            <a:chOff x="0" y="5565477"/>
            <a:chExt cx="895985" cy="1237615"/>
          </a:xfrm>
        </p:grpSpPr>
        <p:sp>
          <p:nvSpPr>
            <p:cNvPr id="9" name="object 9"/>
            <p:cNvSpPr/>
            <p:nvPr/>
          </p:nvSpPr>
          <p:spPr>
            <a:xfrm>
              <a:off x="168587" y="5953651"/>
              <a:ext cx="727710" cy="849630"/>
            </a:xfrm>
            <a:custGeom>
              <a:avLst/>
              <a:gdLst/>
              <a:ahLst/>
              <a:cxnLst/>
              <a:rect l="l" t="t" r="r" b="b"/>
              <a:pathLst>
                <a:path w="727710" h="849629">
                  <a:moveTo>
                    <a:pt x="727171" y="0"/>
                  </a:moveTo>
                  <a:lnTo>
                    <a:pt x="0" y="73945"/>
                  </a:lnTo>
                  <a:lnTo>
                    <a:pt x="727171" y="849063"/>
                  </a:lnTo>
                  <a:lnTo>
                    <a:pt x="727171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565477"/>
              <a:ext cx="895985" cy="462280"/>
            </a:xfrm>
            <a:custGeom>
              <a:avLst/>
              <a:gdLst/>
              <a:ahLst/>
              <a:cxnLst/>
              <a:rect l="l" t="t" r="r" b="b"/>
              <a:pathLst>
                <a:path w="895985" h="462279">
                  <a:moveTo>
                    <a:pt x="0" y="0"/>
                  </a:moveTo>
                  <a:lnTo>
                    <a:pt x="0" y="282429"/>
                  </a:lnTo>
                  <a:lnTo>
                    <a:pt x="168586" y="462129"/>
                  </a:lnTo>
                  <a:lnTo>
                    <a:pt x="895758" y="388173"/>
                  </a:lnTo>
                  <a:lnTo>
                    <a:pt x="895758" y="374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AutoShape 2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blob:https://web.whatsapp.com/d2a6ab56-5739-4ba2-a494-db2336a76a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95A26B-9050-0913-BFB8-E3782DCFEC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010" y="362653"/>
            <a:ext cx="3989401" cy="30212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6EC9D2-D678-26C2-4EEF-9F4881AFA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711" y="4579791"/>
            <a:ext cx="4630036" cy="5589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002329" y="1113672"/>
            <a:ext cx="554990" cy="226060"/>
            <a:chOff x="15002329" y="1113672"/>
            <a:chExt cx="554990" cy="226060"/>
          </a:xfrm>
        </p:grpSpPr>
        <p:sp>
          <p:nvSpPr>
            <p:cNvPr id="4" name="object 4"/>
            <p:cNvSpPr/>
            <p:nvPr/>
          </p:nvSpPr>
          <p:spPr>
            <a:xfrm>
              <a:off x="15397929" y="1113672"/>
              <a:ext cx="159105" cy="22176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05380" y="1177053"/>
              <a:ext cx="171408" cy="16250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5002329" y="1180812"/>
              <a:ext cx="181879" cy="15459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578279" y="1283385"/>
            <a:ext cx="485775" cy="241300"/>
            <a:chOff x="14578279" y="1283385"/>
            <a:chExt cx="485775" cy="241300"/>
          </a:xfrm>
        </p:grpSpPr>
        <p:sp>
          <p:nvSpPr>
            <p:cNvPr id="8" name="object 8"/>
            <p:cNvSpPr/>
            <p:nvPr/>
          </p:nvSpPr>
          <p:spPr>
            <a:xfrm>
              <a:off x="14578279" y="1283385"/>
              <a:ext cx="167785" cy="241175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767645" y="1366366"/>
              <a:ext cx="146833" cy="1545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4934791" y="1362775"/>
              <a:ext cx="129200" cy="16172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4432963" y="1615469"/>
            <a:ext cx="1121442" cy="2166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85457" y="1453996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5" h="67309">
                <a:moveTo>
                  <a:pt x="0" y="67310"/>
                </a:moveTo>
                <a:lnTo>
                  <a:pt x="30836" y="67310"/>
                </a:lnTo>
                <a:lnTo>
                  <a:pt x="30836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085457" y="1362775"/>
            <a:ext cx="483234" cy="161925"/>
            <a:chOff x="15085457" y="1362775"/>
            <a:chExt cx="483234" cy="161925"/>
          </a:xfrm>
        </p:grpSpPr>
        <p:sp>
          <p:nvSpPr>
            <p:cNvPr id="14" name="object 14"/>
            <p:cNvSpPr/>
            <p:nvPr/>
          </p:nvSpPr>
          <p:spPr>
            <a:xfrm>
              <a:off x="15085454" y="1366373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792" y="0"/>
                  </a:lnTo>
                  <a:lnTo>
                    <a:pt x="113792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792" y="87630"/>
                  </a:lnTo>
                  <a:lnTo>
                    <a:pt x="113792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1599" y="1362775"/>
              <a:ext cx="150529" cy="16178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5422504" y="1362775"/>
              <a:ext cx="146068" cy="161785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5789991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41"/>
                </a:lnTo>
                <a:lnTo>
                  <a:pt x="51904" y="160235"/>
                </a:lnTo>
                <a:lnTo>
                  <a:pt x="103829" y="51841"/>
                </a:lnTo>
                <a:lnTo>
                  <a:pt x="51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87239" y="1007602"/>
            <a:ext cx="362585" cy="516890"/>
            <a:chOff x="15687239" y="1007602"/>
            <a:chExt cx="362585" cy="516890"/>
          </a:xfrm>
        </p:grpSpPr>
        <p:sp>
          <p:nvSpPr>
            <p:cNvPr id="19" name="object 19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5687230" y="1007611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587"/>
                  </a:moveTo>
                  <a:lnTo>
                    <a:pt x="298513" y="198856"/>
                  </a:lnTo>
                  <a:lnTo>
                    <a:pt x="271564" y="150380"/>
                  </a:lnTo>
                  <a:lnTo>
                    <a:pt x="258419" y="135763"/>
                  </a:lnTo>
                  <a:lnTo>
                    <a:pt x="236029" y="110845"/>
                  </a:lnTo>
                  <a:lnTo>
                    <a:pt x="234238" y="109385"/>
                  </a:lnTo>
                  <a:lnTo>
                    <a:pt x="234238" y="254000"/>
                  </a:lnTo>
                  <a:lnTo>
                    <a:pt x="229362" y="298856"/>
                  </a:lnTo>
                  <a:lnTo>
                    <a:pt x="218440" y="344652"/>
                  </a:lnTo>
                  <a:lnTo>
                    <a:pt x="207086" y="381381"/>
                  </a:lnTo>
                  <a:lnTo>
                    <a:pt x="200863" y="399059"/>
                  </a:lnTo>
                  <a:lnTo>
                    <a:pt x="154609" y="352704"/>
                  </a:lnTo>
                  <a:lnTo>
                    <a:pt x="108343" y="399059"/>
                  </a:lnTo>
                  <a:lnTo>
                    <a:pt x="102133" y="381381"/>
                  </a:lnTo>
                  <a:lnTo>
                    <a:pt x="90779" y="344652"/>
                  </a:lnTo>
                  <a:lnTo>
                    <a:pt x="79870" y="298856"/>
                  </a:lnTo>
                  <a:lnTo>
                    <a:pt x="74980" y="254000"/>
                  </a:lnTo>
                  <a:lnTo>
                    <a:pt x="86639" y="204800"/>
                  </a:lnTo>
                  <a:lnTo>
                    <a:pt x="112712" y="168325"/>
                  </a:lnTo>
                  <a:lnTo>
                    <a:pt x="139814" y="145135"/>
                  </a:lnTo>
                  <a:lnTo>
                    <a:pt x="154609" y="135763"/>
                  </a:lnTo>
                  <a:lnTo>
                    <a:pt x="169392" y="145135"/>
                  </a:lnTo>
                  <a:lnTo>
                    <a:pt x="196507" y="168325"/>
                  </a:lnTo>
                  <a:lnTo>
                    <a:pt x="222580" y="204800"/>
                  </a:lnTo>
                  <a:lnTo>
                    <a:pt x="234238" y="254000"/>
                  </a:lnTo>
                  <a:lnTo>
                    <a:pt x="234238" y="109385"/>
                  </a:lnTo>
                  <a:lnTo>
                    <a:pt x="199567" y="80949"/>
                  </a:lnTo>
                  <a:lnTo>
                    <a:pt x="169875" y="61379"/>
                  </a:lnTo>
                  <a:lnTo>
                    <a:pt x="154609" y="52819"/>
                  </a:lnTo>
                  <a:lnTo>
                    <a:pt x="139331" y="61379"/>
                  </a:lnTo>
                  <a:lnTo>
                    <a:pt x="73177" y="110845"/>
                  </a:lnTo>
                  <a:lnTo>
                    <a:pt x="37642" y="150380"/>
                  </a:lnTo>
                  <a:lnTo>
                    <a:pt x="10693" y="198856"/>
                  </a:lnTo>
                  <a:lnTo>
                    <a:pt x="0" y="255587"/>
                  </a:lnTo>
                  <a:lnTo>
                    <a:pt x="13208" y="340144"/>
                  </a:lnTo>
                  <a:lnTo>
                    <a:pt x="42265" y="425005"/>
                  </a:lnTo>
                  <a:lnTo>
                    <a:pt x="71323" y="490435"/>
                  </a:lnTo>
                  <a:lnTo>
                    <a:pt x="84531" y="516636"/>
                  </a:lnTo>
                  <a:lnTo>
                    <a:pt x="154609" y="446417"/>
                  </a:lnTo>
                  <a:lnTo>
                    <a:pt x="224675" y="516636"/>
                  </a:lnTo>
                  <a:lnTo>
                    <a:pt x="261747" y="446417"/>
                  </a:lnTo>
                  <a:lnTo>
                    <a:pt x="273545" y="424065"/>
                  </a:lnTo>
                  <a:lnTo>
                    <a:pt x="284353" y="399059"/>
                  </a:lnTo>
                  <a:lnTo>
                    <a:pt x="298640" y="366014"/>
                  </a:lnTo>
                  <a:lnTo>
                    <a:pt x="307886" y="318020"/>
                  </a:lnTo>
                  <a:lnTo>
                    <a:pt x="309206" y="255587"/>
                  </a:lnTo>
                  <a:close/>
                </a:path>
                <a:path w="362584" h="516890">
                  <a:moveTo>
                    <a:pt x="362038" y="52819"/>
                  </a:moveTo>
                  <a:lnTo>
                    <a:pt x="309194" y="0"/>
                  </a:lnTo>
                  <a:lnTo>
                    <a:pt x="256362" y="52819"/>
                  </a:lnTo>
                  <a:lnTo>
                    <a:pt x="309194" y="105664"/>
                  </a:lnTo>
                  <a:lnTo>
                    <a:pt x="362038" y="52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7051339" y="1451501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578878" y="17653"/>
                </a:moveTo>
                <a:lnTo>
                  <a:pt x="0" y="35267"/>
                </a:lnTo>
                <a:lnTo>
                  <a:pt x="544995" y="35267"/>
                </a:lnTo>
                <a:lnTo>
                  <a:pt x="578878" y="17653"/>
                </a:lnTo>
                <a:close/>
              </a:path>
              <a:path w="1158875" h="35559">
                <a:moveTo>
                  <a:pt x="1158697" y="0"/>
                </a:moveTo>
                <a:lnTo>
                  <a:pt x="612825" y="0"/>
                </a:lnTo>
                <a:lnTo>
                  <a:pt x="578904" y="17640"/>
                </a:lnTo>
                <a:lnTo>
                  <a:pt x="1158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051312" y="1605668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287955" y="1611270"/>
            <a:ext cx="45720" cy="56515"/>
          </a:xfrm>
          <a:custGeom>
            <a:avLst/>
            <a:gdLst/>
            <a:ahLst/>
            <a:cxnLst/>
            <a:rect l="l" t="t" r="r" b="b"/>
            <a:pathLst>
              <a:path w="45719" h="56514">
                <a:moveTo>
                  <a:pt x="43684" y="0"/>
                </a:moveTo>
                <a:lnTo>
                  <a:pt x="31904" y="0"/>
                </a:lnTo>
                <a:lnTo>
                  <a:pt x="9811" y="26543"/>
                </a:lnTo>
                <a:lnTo>
                  <a:pt x="9811" y="0"/>
                </a:lnTo>
                <a:lnTo>
                  <a:pt x="0" y="0"/>
                </a:lnTo>
                <a:lnTo>
                  <a:pt x="0" y="55935"/>
                </a:lnTo>
                <a:lnTo>
                  <a:pt x="9811" y="55935"/>
                </a:lnTo>
                <a:lnTo>
                  <a:pt x="9811" y="27098"/>
                </a:lnTo>
                <a:lnTo>
                  <a:pt x="32658" y="55935"/>
                </a:lnTo>
                <a:lnTo>
                  <a:pt x="45150" y="55935"/>
                </a:lnTo>
                <a:lnTo>
                  <a:pt x="20690" y="26030"/>
                </a:lnTo>
                <a:lnTo>
                  <a:pt x="43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392803" y="1611102"/>
            <a:ext cx="107314" cy="56515"/>
          </a:xfrm>
          <a:custGeom>
            <a:avLst/>
            <a:gdLst/>
            <a:ahLst/>
            <a:cxnLst/>
            <a:rect l="l" t="t" r="r" b="b"/>
            <a:pathLst>
              <a:path w="107315" h="56514">
                <a:moveTo>
                  <a:pt x="55905" y="56121"/>
                </a:moveTo>
                <a:lnTo>
                  <a:pt x="49898" y="41833"/>
                </a:lnTo>
                <a:lnTo>
                  <a:pt x="46024" y="32626"/>
                </a:lnTo>
                <a:lnTo>
                  <a:pt x="37642" y="12712"/>
                </a:lnTo>
                <a:lnTo>
                  <a:pt x="35890" y="8547"/>
                </a:lnTo>
                <a:lnTo>
                  <a:pt x="35890" y="32626"/>
                </a:lnTo>
                <a:lnTo>
                  <a:pt x="19519" y="32626"/>
                </a:lnTo>
                <a:lnTo>
                  <a:pt x="27711" y="12712"/>
                </a:lnTo>
                <a:lnTo>
                  <a:pt x="35890" y="32626"/>
                </a:lnTo>
                <a:lnTo>
                  <a:pt x="35890" y="8547"/>
                </a:lnTo>
                <a:lnTo>
                  <a:pt x="32296" y="0"/>
                </a:lnTo>
                <a:lnTo>
                  <a:pt x="23647" y="0"/>
                </a:lnTo>
                <a:lnTo>
                  <a:pt x="0" y="56121"/>
                </a:lnTo>
                <a:lnTo>
                  <a:pt x="9906" y="56121"/>
                </a:lnTo>
                <a:lnTo>
                  <a:pt x="15722" y="41833"/>
                </a:lnTo>
                <a:lnTo>
                  <a:pt x="39649" y="41833"/>
                </a:lnTo>
                <a:lnTo>
                  <a:pt x="45453" y="56121"/>
                </a:lnTo>
                <a:lnTo>
                  <a:pt x="55905" y="56121"/>
                </a:lnTo>
                <a:close/>
              </a:path>
              <a:path w="107315" h="56514">
                <a:moveTo>
                  <a:pt x="106743" y="17983"/>
                </a:moveTo>
                <a:lnTo>
                  <a:pt x="105676" y="11303"/>
                </a:lnTo>
                <a:lnTo>
                  <a:pt x="104381" y="9220"/>
                </a:lnTo>
                <a:lnTo>
                  <a:pt x="102095" y="5549"/>
                </a:lnTo>
                <a:lnTo>
                  <a:pt x="96354" y="2095"/>
                </a:lnTo>
                <a:lnTo>
                  <a:pt x="96354" y="12077"/>
                </a:lnTo>
                <a:lnTo>
                  <a:pt x="96354" y="24168"/>
                </a:lnTo>
                <a:lnTo>
                  <a:pt x="91795" y="26962"/>
                </a:lnTo>
                <a:lnTo>
                  <a:pt x="83731" y="26962"/>
                </a:lnTo>
                <a:lnTo>
                  <a:pt x="81318" y="26784"/>
                </a:lnTo>
                <a:lnTo>
                  <a:pt x="79019" y="26568"/>
                </a:lnTo>
                <a:lnTo>
                  <a:pt x="79019" y="9372"/>
                </a:lnTo>
                <a:lnTo>
                  <a:pt x="84061" y="9220"/>
                </a:lnTo>
                <a:lnTo>
                  <a:pt x="92748" y="9220"/>
                </a:lnTo>
                <a:lnTo>
                  <a:pt x="96354" y="12077"/>
                </a:lnTo>
                <a:lnTo>
                  <a:pt x="96354" y="2095"/>
                </a:lnTo>
                <a:lnTo>
                  <a:pt x="95427" y="1524"/>
                </a:lnTo>
                <a:lnTo>
                  <a:pt x="85115" y="0"/>
                </a:lnTo>
                <a:lnTo>
                  <a:pt x="81153" y="0"/>
                </a:lnTo>
                <a:lnTo>
                  <a:pt x="72288" y="190"/>
                </a:lnTo>
                <a:lnTo>
                  <a:pt x="69202" y="190"/>
                </a:lnTo>
                <a:lnTo>
                  <a:pt x="69202" y="56121"/>
                </a:lnTo>
                <a:lnTo>
                  <a:pt x="79019" y="56121"/>
                </a:lnTo>
                <a:lnTo>
                  <a:pt x="79019" y="35902"/>
                </a:lnTo>
                <a:lnTo>
                  <a:pt x="81419" y="36156"/>
                </a:lnTo>
                <a:lnTo>
                  <a:pt x="86283" y="36156"/>
                </a:lnTo>
                <a:lnTo>
                  <a:pt x="87757" y="35902"/>
                </a:lnTo>
                <a:lnTo>
                  <a:pt x="95123" y="34645"/>
                </a:lnTo>
                <a:lnTo>
                  <a:pt x="101523" y="30632"/>
                </a:lnTo>
                <a:lnTo>
                  <a:pt x="104000" y="26962"/>
                </a:lnTo>
                <a:lnTo>
                  <a:pt x="105422" y="24841"/>
                </a:lnTo>
                <a:lnTo>
                  <a:pt x="106743" y="17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23768" y="1610401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19894" y="0"/>
                </a:moveTo>
                <a:lnTo>
                  <a:pt x="11350" y="0"/>
                </a:lnTo>
                <a:lnTo>
                  <a:pt x="4544" y="2795"/>
                </a:lnTo>
                <a:lnTo>
                  <a:pt x="617" y="6156"/>
                </a:lnTo>
                <a:lnTo>
                  <a:pt x="4460" y="13496"/>
                </a:lnTo>
                <a:lnTo>
                  <a:pt x="8376" y="10544"/>
                </a:lnTo>
                <a:lnTo>
                  <a:pt x="13109" y="9182"/>
                </a:lnTo>
                <a:lnTo>
                  <a:pt x="28114" y="9182"/>
                </a:lnTo>
                <a:lnTo>
                  <a:pt x="35820" y="14355"/>
                </a:lnTo>
                <a:lnTo>
                  <a:pt x="37705" y="23747"/>
                </a:lnTo>
                <a:lnTo>
                  <a:pt x="12795" y="23747"/>
                </a:lnTo>
                <a:lnTo>
                  <a:pt x="12795" y="32930"/>
                </a:lnTo>
                <a:lnTo>
                  <a:pt x="37967" y="32930"/>
                </a:lnTo>
                <a:lnTo>
                  <a:pt x="36271" y="43244"/>
                </a:lnTo>
                <a:lnTo>
                  <a:pt x="28198" y="48522"/>
                </a:lnTo>
                <a:lnTo>
                  <a:pt x="12795" y="48522"/>
                </a:lnTo>
                <a:lnTo>
                  <a:pt x="7769" y="46365"/>
                </a:lnTo>
                <a:lnTo>
                  <a:pt x="4251" y="43621"/>
                </a:lnTo>
                <a:lnTo>
                  <a:pt x="0" y="51862"/>
                </a:lnTo>
                <a:lnTo>
                  <a:pt x="3916" y="55223"/>
                </a:lnTo>
                <a:lnTo>
                  <a:pt x="11015" y="57715"/>
                </a:lnTo>
                <a:lnTo>
                  <a:pt x="18784" y="57715"/>
                </a:lnTo>
                <a:lnTo>
                  <a:pt x="30915" y="55652"/>
                </a:lnTo>
                <a:lnTo>
                  <a:pt x="40136" y="49802"/>
                </a:lnTo>
                <a:lnTo>
                  <a:pt x="45997" y="40673"/>
                </a:lnTo>
                <a:lnTo>
                  <a:pt x="48050" y="28773"/>
                </a:lnTo>
                <a:lnTo>
                  <a:pt x="45969" y="16927"/>
                </a:lnTo>
                <a:lnTo>
                  <a:pt x="40153" y="7853"/>
                </a:lnTo>
                <a:lnTo>
                  <a:pt x="31247" y="2045"/>
                </a:lnTo>
                <a:lnTo>
                  <a:pt x="198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339178" y="1610401"/>
            <a:ext cx="46990" cy="57785"/>
          </a:xfrm>
          <a:custGeom>
            <a:avLst/>
            <a:gdLst/>
            <a:ahLst/>
            <a:cxnLst/>
            <a:rect l="l" t="t" r="r" b="b"/>
            <a:pathLst>
              <a:path w="46990" h="57785">
                <a:moveTo>
                  <a:pt x="35925" y="0"/>
                </a:moveTo>
                <a:lnTo>
                  <a:pt x="28627" y="0"/>
                </a:lnTo>
                <a:lnTo>
                  <a:pt x="16366" y="2247"/>
                </a:lnTo>
                <a:lnTo>
                  <a:pt x="7391" y="8396"/>
                </a:lnTo>
                <a:lnTo>
                  <a:pt x="1877" y="17559"/>
                </a:lnTo>
                <a:lnTo>
                  <a:pt x="0" y="28847"/>
                </a:lnTo>
                <a:lnTo>
                  <a:pt x="2105" y="40704"/>
                </a:lnTo>
                <a:lnTo>
                  <a:pt x="8020" y="49811"/>
                </a:lnTo>
                <a:lnTo>
                  <a:pt x="17139" y="55653"/>
                </a:lnTo>
                <a:lnTo>
                  <a:pt x="28857" y="57715"/>
                </a:lnTo>
                <a:lnTo>
                  <a:pt x="36135" y="57715"/>
                </a:lnTo>
                <a:lnTo>
                  <a:pt x="43276" y="55150"/>
                </a:lnTo>
                <a:lnTo>
                  <a:pt x="46783" y="51391"/>
                </a:lnTo>
                <a:lnTo>
                  <a:pt x="43035" y="44040"/>
                </a:lnTo>
                <a:lnTo>
                  <a:pt x="39182" y="46993"/>
                </a:lnTo>
                <a:lnTo>
                  <a:pt x="34470" y="48522"/>
                </a:lnTo>
                <a:lnTo>
                  <a:pt x="29747" y="48522"/>
                </a:lnTo>
                <a:lnTo>
                  <a:pt x="21909" y="47089"/>
                </a:lnTo>
                <a:lnTo>
                  <a:pt x="15792" y="43062"/>
                </a:lnTo>
                <a:lnTo>
                  <a:pt x="11816" y="36846"/>
                </a:lnTo>
                <a:lnTo>
                  <a:pt x="10397" y="28847"/>
                </a:lnTo>
                <a:lnTo>
                  <a:pt x="11785" y="20650"/>
                </a:lnTo>
                <a:lnTo>
                  <a:pt x="15617" y="14460"/>
                </a:lnTo>
                <a:lnTo>
                  <a:pt x="21396" y="10547"/>
                </a:lnTo>
                <a:lnTo>
                  <a:pt x="28627" y="9182"/>
                </a:lnTo>
                <a:lnTo>
                  <a:pt x="34218" y="9182"/>
                </a:lnTo>
                <a:lnTo>
                  <a:pt x="37925" y="10690"/>
                </a:lnTo>
                <a:lnTo>
                  <a:pt x="41276" y="12942"/>
                </a:lnTo>
                <a:lnTo>
                  <a:pt x="45674" y="5685"/>
                </a:lnTo>
                <a:lnTo>
                  <a:pt x="41977" y="2314"/>
                </a:lnTo>
                <a:lnTo>
                  <a:pt x="3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51312" y="1742062"/>
            <a:ext cx="120014" cy="64769"/>
          </a:xfrm>
          <a:custGeom>
            <a:avLst/>
            <a:gdLst/>
            <a:ahLst/>
            <a:cxnLst/>
            <a:rect l="l" t="t" r="r" b="b"/>
            <a:pathLst>
              <a:path w="120015" h="64769">
                <a:moveTo>
                  <a:pt x="119504" y="0"/>
                </a:moveTo>
                <a:lnTo>
                  <a:pt x="0" y="0"/>
                </a:lnTo>
                <a:lnTo>
                  <a:pt x="88060" y="64647"/>
                </a:lnTo>
                <a:lnTo>
                  <a:pt x="119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772786" y="1747513"/>
            <a:ext cx="180340" cy="56515"/>
          </a:xfrm>
          <a:custGeom>
            <a:avLst/>
            <a:gdLst/>
            <a:ahLst/>
            <a:cxnLst/>
            <a:rect l="l" t="t" r="r" b="b"/>
            <a:pathLst>
              <a:path w="180340" h="56514">
                <a:moveTo>
                  <a:pt x="55968" y="56108"/>
                </a:moveTo>
                <a:lnTo>
                  <a:pt x="49936" y="41808"/>
                </a:lnTo>
                <a:lnTo>
                  <a:pt x="46062" y="32639"/>
                </a:lnTo>
                <a:lnTo>
                  <a:pt x="37668" y="12725"/>
                </a:lnTo>
                <a:lnTo>
                  <a:pt x="35915" y="8585"/>
                </a:lnTo>
                <a:lnTo>
                  <a:pt x="35915" y="32639"/>
                </a:lnTo>
                <a:lnTo>
                  <a:pt x="19545" y="32639"/>
                </a:lnTo>
                <a:lnTo>
                  <a:pt x="27736" y="12725"/>
                </a:lnTo>
                <a:lnTo>
                  <a:pt x="35915" y="32639"/>
                </a:lnTo>
                <a:lnTo>
                  <a:pt x="35915" y="8585"/>
                </a:lnTo>
                <a:lnTo>
                  <a:pt x="32296" y="0"/>
                </a:lnTo>
                <a:lnTo>
                  <a:pt x="23672" y="0"/>
                </a:lnTo>
                <a:lnTo>
                  <a:pt x="0" y="56108"/>
                </a:lnTo>
                <a:lnTo>
                  <a:pt x="9931" y="56108"/>
                </a:lnTo>
                <a:lnTo>
                  <a:pt x="15786" y="41808"/>
                </a:lnTo>
                <a:lnTo>
                  <a:pt x="39649" y="41808"/>
                </a:lnTo>
                <a:lnTo>
                  <a:pt x="45491" y="56108"/>
                </a:lnTo>
                <a:lnTo>
                  <a:pt x="55968" y="56108"/>
                </a:lnTo>
                <a:close/>
              </a:path>
              <a:path w="180340" h="56514">
                <a:moveTo>
                  <a:pt x="114261" y="152"/>
                </a:moveTo>
                <a:lnTo>
                  <a:pt x="104571" y="152"/>
                </a:lnTo>
                <a:lnTo>
                  <a:pt x="104571" y="23012"/>
                </a:lnTo>
                <a:lnTo>
                  <a:pt x="78968" y="23012"/>
                </a:lnTo>
                <a:lnTo>
                  <a:pt x="78968" y="152"/>
                </a:lnTo>
                <a:lnTo>
                  <a:pt x="69100" y="152"/>
                </a:lnTo>
                <a:lnTo>
                  <a:pt x="69100" y="56108"/>
                </a:lnTo>
                <a:lnTo>
                  <a:pt x="78968" y="56108"/>
                </a:lnTo>
                <a:lnTo>
                  <a:pt x="78968" y="32207"/>
                </a:lnTo>
                <a:lnTo>
                  <a:pt x="104571" y="32207"/>
                </a:lnTo>
                <a:lnTo>
                  <a:pt x="104571" y="56108"/>
                </a:lnTo>
                <a:lnTo>
                  <a:pt x="114261" y="56108"/>
                </a:lnTo>
                <a:lnTo>
                  <a:pt x="114261" y="152"/>
                </a:lnTo>
                <a:close/>
              </a:path>
              <a:path w="180340" h="56514">
                <a:moveTo>
                  <a:pt x="179755" y="56108"/>
                </a:moveTo>
                <a:lnTo>
                  <a:pt x="155270" y="26250"/>
                </a:lnTo>
                <a:lnTo>
                  <a:pt x="178282" y="152"/>
                </a:lnTo>
                <a:lnTo>
                  <a:pt x="166484" y="152"/>
                </a:lnTo>
                <a:lnTo>
                  <a:pt x="144411" y="26682"/>
                </a:lnTo>
                <a:lnTo>
                  <a:pt x="144411" y="152"/>
                </a:lnTo>
                <a:lnTo>
                  <a:pt x="134581" y="152"/>
                </a:lnTo>
                <a:lnTo>
                  <a:pt x="134581" y="56108"/>
                </a:lnTo>
                <a:lnTo>
                  <a:pt x="144411" y="56108"/>
                </a:lnTo>
                <a:lnTo>
                  <a:pt x="144411" y="27254"/>
                </a:lnTo>
                <a:lnTo>
                  <a:pt x="167259" y="56108"/>
                </a:lnTo>
                <a:lnTo>
                  <a:pt x="179755" y="56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229697" y="1746789"/>
            <a:ext cx="107950" cy="57785"/>
          </a:xfrm>
          <a:custGeom>
            <a:avLst/>
            <a:gdLst/>
            <a:ahLst/>
            <a:cxnLst/>
            <a:rect l="l" t="t" r="r" b="b"/>
            <a:pathLst>
              <a:path w="107950" h="57785">
                <a:moveTo>
                  <a:pt x="37579" y="18732"/>
                </a:moveTo>
                <a:lnTo>
                  <a:pt x="36512" y="12026"/>
                </a:lnTo>
                <a:lnTo>
                  <a:pt x="35191" y="9906"/>
                </a:lnTo>
                <a:lnTo>
                  <a:pt x="32918" y="6273"/>
                </a:lnTo>
                <a:lnTo>
                  <a:pt x="27190" y="2832"/>
                </a:lnTo>
                <a:lnTo>
                  <a:pt x="27190" y="12801"/>
                </a:lnTo>
                <a:lnTo>
                  <a:pt x="27190" y="24853"/>
                </a:lnTo>
                <a:lnTo>
                  <a:pt x="22618" y="27686"/>
                </a:lnTo>
                <a:lnTo>
                  <a:pt x="14566" y="27686"/>
                </a:lnTo>
                <a:lnTo>
                  <a:pt x="12153" y="27508"/>
                </a:lnTo>
                <a:lnTo>
                  <a:pt x="9829" y="27241"/>
                </a:lnTo>
                <a:lnTo>
                  <a:pt x="9829" y="10058"/>
                </a:lnTo>
                <a:lnTo>
                  <a:pt x="12484" y="10020"/>
                </a:lnTo>
                <a:lnTo>
                  <a:pt x="14859" y="9906"/>
                </a:lnTo>
                <a:lnTo>
                  <a:pt x="23583" y="9906"/>
                </a:lnTo>
                <a:lnTo>
                  <a:pt x="27190" y="12801"/>
                </a:lnTo>
                <a:lnTo>
                  <a:pt x="27190" y="2832"/>
                </a:lnTo>
                <a:lnTo>
                  <a:pt x="26238" y="2247"/>
                </a:lnTo>
                <a:lnTo>
                  <a:pt x="15913" y="723"/>
                </a:lnTo>
                <a:lnTo>
                  <a:pt x="11976" y="723"/>
                </a:lnTo>
                <a:lnTo>
                  <a:pt x="3111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36639"/>
                </a:lnTo>
                <a:lnTo>
                  <a:pt x="12242" y="36880"/>
                </a:lnTo>
                <a:lnTo>
                  <a:pt x="17106" y="36880"/>
                </a:lnTo>
                <a:lnTo>
                  <a:pt x="18516" y="36639"/>
                </a:lnTo>
                <a:lnTo>
                  <a:pt x="25933" y="35382"/>
                </a:lnTo>
                <a:lnTo>
                  <a:pt x="32346" y="31369"/>
                </a:lnTo>
                <a:lnTo>
                  <a:pt x="34836" y="27686"/>
                </a:lnTo>
                <a:lnTo>
                  <a:pt x="36258" y="25577"/>
                </a:lnTo>
                <a:lnTo>
                  <a:pt x="37579" y="18732"/>
                </a:lnTo>
                <a:close/>
              </a:path>
              <a:path w="107950" h="57785">
                <a:moveTo>
                  <a:pt x="107416" y="28854"/>
                </a:moveTo>
                <a:lnTo>
                  <a:pt x="105194" y="16992"/>
                </a:lnTo>
                <a:lnTo>
                  <a:pt x="99949" y="9194"/>
                </a:lnTo>
                <a:lnTo>
                  <a:pt x="99072" y="7899"/>
                </a:lnTo>
                <a:lnTo>
                  <a:pt x="97040" y="6616"/>
                </a:lnTo>
                <a:lnTo>
                  <a:pt x="97040" y="28854"/>
                </a:lnTo>
                <a:lnTo>
                  <a:pt x="95758" y="36576"/>
                </a:lnTo>
                <a:lnTo>
                  <a:pt x="92049" y="42824"/>
                </a:lnTo>
                <a:lnTo>
                  <a:pt x="86144" y="47015"/>
                </a:lnTo>
                <a:lnTo>
                  <a:pt x="78257" y="48539"/>
                </a:lnTo>
                <a:lnTo>
                  <a:pt x="70916" y="47028"/>
                </a:lnTo>
                <a:lnTo>
                  <a:pt x="64985" y="42887"/>
                </a:lnTo>
                <a:lnTo>
                  <a:pt x="61023" y="36652"/>
                </a:lnTo>
                <a:lnTo>
                  <a:pt x="59575" y="28854"/>
                </a:lnTo>
                <a:lnTo>
                  <a:pt x="60985" y="20891"/>
                </a:lnTo>
                <a:lnTo>
                  <a:pt x="64897" y="14681"/>
                </a:lnTo>
                <a:lnTo>
                  <a:pt x="70827" y="10642"/>
                </a:lnTo>
                <a:lnTo>
                  <a:pt x="78257" y="9194"/>
                </a:lnTo>
                <a:lnTo>
                  <a:pt x="85636" y="10642"/>
                </a:lnTo>
                <a:lnTo>
                  <a:pt x="91605" y="14681"/>
                </a:lnTo>
                <a:lnTo>
                  <a:pt x="95580" y="20891"/>
                </a:lnTo>
                <a:lnTo>
                  <a:pt x="97040" y="28854"/>
                </a:lnTo>
                <a:lnTo>
                  <a:pt x="97040" y="6616"/>
                </a:lnTo>
                <a:lnTo>
                  <a:pt x="89827" y="2057"/>
                </a:lnTo>
                <a:lnTo>
                  <a:pt x="78257" y="0"/>
                </a:lnTo>
                <a:lnTo>
                  <a:pt x="66459" y="2235"/>
                </a:lnTo>
                <a:lnTo>
                  <a:pt x="57264" y="8343"/>
                </a:lnTo>
                <a:lnTo>
                  <a:pt x="51295" y="17500"/>
                </a:lnTo>
                <a:lnTo>
                  <a:pt x="49174" y="28854"/>
                </a:lnTo>
                <a:lnTo>
                  <a:pt x="51384" y="40716"/>
                </a:lnTo>
                <a:lnTo>
                  <a:pt x="57480" y="49834"/>
                </a:lnTo>
                <a:lnTo>
                  <a:pt x="66700" y="55676"/>
                </a:lnTo>
                <a:lnTo>
                  <a:pt x="78257" y="57734"/>
                </a:lnTo>
                <a:lnTo>
                  <a:pt x="89827" y="55587"/>
                </a:lnTo>
                <a:lnTo>
                  <a:pt x="99072" y="49593"/>
                </a:lnTo>
                <a:lnTo>
                  <a:pt x="99783" y="48539"/>
                </a:lnTo>
                <a:lnTo>
                  <a:pt x="105194" y="40449"/>
                </a:lnTo>
                <a:lnTo>
                  <a:pt x="107416" y="28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468634" y="1746789"/>
            <a:ext cx="98425" cy="57785"/>
          </a:xfrm>
          <a:custGeom>
            <a:avLst/>
            <a:gdLst/>
            <a:ahLst/>
            <a:cxnLst/>
            <a:rect l="l" t="t" r="r" b="b"/>
            <a:pathLst>
              <a:path w="98425" h="57785">
                <a:moveTo>
                  <a:pt x="45123" y="56832"/>
                </a:moveTo>
                <a:lnTo>
                  <a:pt x="20688" y="26974"/>
                </a:lnTo>
                <a:lnTo>
                  <a:pt x="43700" y="876"/>
                </a:lnTo>
                <a:lnTo>
                  <a:pt x="31877" y="876"/>
                </a:lnTo>
                <a:lnTo>
                  <a:pt x="9829" y="27406"/>
                </a:lnTo>
                <a:lnTo>
                  <a:pt x="9829" y="876"/>
                </a:lnTo>
                <a:lnTo>
                  <a:pt x="0" y="876"/>
                </a:lnTo>
                <a:lnTo>
                  <a:pt x="0" y="56832"/>
                </a:lnTo>
                <a:lnTo>
                  <a:pt x="9829" y="56832"/>
                </a:lnTo>
                <a:lnTo>
                  <a:pt x="9829" y="27978"/>
                </a:lnTo>
                <a:lnTo>
                  <a:pt x="32702" y="56832"/>
                </a:lnTo>
                <a:lnTo>
                  <a:pt x="45123" y="56832"/>
                </a:lnTo>
                <a:close/>
              </a:path>
              <a:path w="98425" h="57785">
                <a:moveTo>
                  <a:pt x="97980" y="51409"/>
                </a:moveTo>
                <a:lnTo>
                  <a:pt x="94272" y="44030"/>
                </a:lnTo>
                <a:lnTo>
                  <a:pt x="90411" y="47015"/>
                </a:lnTo>
                <a:lnTo>
                  <a:pt x="85699" y="48539"/>
                </a:lnTo>
                <a:lnTo>
                  <a:pt x="80987" y="48539"/>
                </a:lnTo>
                <a:lnTo>
                  <a:pt x="73126" y="47104"/>
                </a:lnTo>
                <a:lnTo>
                  <a:pt x="67005" y="43078"/>
                </a:lnTo>
                <a:lnTo>
                  <a:pt x="63017" y="36855"/>
                </a:lnTo>
                <a:lnTo>
                  <a:pt x="61595" y="28854"/>
                </a:lnTo>
                <a:lnTo>
                  <a:pt x="62992" y="20662"/>
                </a:lnTo>
                <a:lnTo>
                  <a:pt x="66827" y="14465"/>
                </a:lnTo>
                <a:lnTo>
                  <a:pt x="72618" y="10553"/>
                </a:lnTo>
                <a:lnTo>
                  <a:pt x="79857" y="9194"/>
                </a:lnTo>
                <a:lnTo>
                  <a:pt x="85458" y="9194"/>
                </a:lnTo>
                <a:lnTo>
                  <a:pt x="89115" y="10718"/>
                </a:lnTo>
                <a:lnTo>
                  <a:pt x="92468" y="12979"/>
                </a:lnTo>
                <a:lnTo>
                  <a:pt x="96913" y="5664"/>
                </a:lnTo>
                <a:lnTo>
                  <a:pt x="93179" y="2336"/>
                </a:lnTo>
                <a:lnTo>
                  <a:pt x="87134" y="0"/>
                </a:lnTo>
                <a:lnTo>
                  <a:pt x="79857" y="0"/>
                </a:lnTo>
                <a:lnTo>
                  <a:pt x="67589" y="2247"/>
                </a:lnTo>
                <a:lnTo>
                  <a:pt x="58623" y="8407"/>
                </a:lnTo>
                <a:lnTo>
                  <a:pt x="53111" y="17576"/>
                </a:lnTo>
                <a:lnTo>
                  <a:pt x="51231" y="28854"/>
                </a:lnTo>
                <a:lnTo>
                  <a:pt x="53340" y="40716"/>
                </a:lnTo>
                <a:lnTo>
                  <a:pt x="59245" y="49834"/>
                </a:lnTo>
                <a:lnTo>
                  <a:pt x="68376" y="55676"/>
                </a:lnTo>
                <a:lnTo>
                  <a:pt x="80111" y="57734"/>
                </a:lnTo>
                <a:lnTo>
                  <a:pt x="87363" y="57734"/>
                </a:lnTo>
                <a:lnTo>
                  <a:pt x="94475" y="55168"/>
                </a:lnTo>
                <a:lnTo>
                  <a:pt x="97980" y="51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9051" y="1746789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46748" y="51409"/>
                </a:moveTo>
                <a:lnTo>
                  <a:pt x="43002" y="44030"/>
                </a:lnTo>
                <a:lnTo>
                  <a:pt x="39179" y="47015"/>
                </a:lnTo>
                <a:lnTo>
                  <a:pt x="34455" y="48539"/>
                </a:lnTo>
                <a:lnTo>
                  <a:pt x="29781" y="48539"/>
                </a:lnTo>
                <a:lnTo>
                  <a:pt x="21907" y="47104"/>
                </a:lnTo>
                <a:lnTo>
                  <a:pt x="15773" y="43078"/>
                </a:lnTo>
                <a:lnTo>
                  <a:pt x="11798" y="36855"/>
                </a:lnTo>
                <a:lnTo>
                  <a:pt x="10388" y="28854"/>
                </a:lnTo>
                <a:lnTo>
                  <a:pt x="11772" y="20662"/>
                </a:lnTo>
                <a:lnTo>
                  <a:pt x="15608" y="14465"/>
                </a:lnTo>
                <a:lnTo>
                  <a:pt x="21386" y="10553"/>
                </a:lnTo>
                <a:lnTo>
                  <a:pt x="28613" y="9194"/>
                </a:lnTo>
                <a:lnTo>
                  <a:pt x="34226" y="9194"/>
                </a:lnTo>
                <a:lnTo>
                  <a:pt x="37884" y="10718"/>
                </a:lnTo>
                <a:lnTo>
                  <a:pt x="41275" y="12979"/>
                </a:lnTo>
                <a:lnTo>
                  <a:pt x="45631" y="5664"/>
                </a:lnTo>
                <a:lnTo>
                  <a:pt x="41948" y="2336"/>
                </a:lnTo>
                <a:lnTo>
                  <a:pt x="35890" y="0"/>
                </a:lnTo>
                <a:lnTo>
                  <a:pt x="28613" y="0"/>
                </a:lnTo>
                <a:lnTo>
                  <a:pt x="16357" y="2247"/>
                </a:lnTo>
                <a:lnTo>
                  <a:pt x="7378" y="8407"/>
                </a:lnTo>
                <a:lnTo>
                  <a:pt x="1866" y="17576"/>
                </a:lnTo>
                <a:lnTo>
                  <a:pt x="0" y="28854"/>
                </a:lnTo>
                <a:lnTo>
                  <a:pt x="2095" y="40716"/>
                </a:lnTo>
                <a:lnTo>
                  <a:pt x="8001" y="49834"/>
                </a:lnTo>
                <a:lnTo>
                  <a:pt x="17119" y="55676"/>
                </a:lnTo>
                <a:lnTo>
                  <a:pt x="28867" y="57734"/>
                </a:lnTo>
                <a:lnTo>
                  <a:pt x="36131" y="57734"/>
                </a:lnTo>
                <a:lnTo>
                  <a:pt x="43243" y="55168"/>
                </a:lnTo>
                <a:lnTo>
                  <a:pt x="46748" y="51409"/>
                </a:lnTo>
                <a:close/>
              </a:path>
              <a:path w="103505" h="57785">
                <a:moveTo>
                  <a:pt x="103454" y="28790"/>
                </a:moveTo>
                <a:lnTo>
                  <a:pt x="101371" y="16941"/>
                </a:lnTo>
                <a:lnTo>
                  <a:pt x="95567" y="7861"/>
                </a:lnTo>
                <a:lnTo>
                  <a:pt x="86664" y="2044"/>
                </a:lnTo>
                <a:lnTo>
                  <a:pt x="75336" y="0"/>
                </a:lnTo>
                <a:lnTo>
                  <a:pt x="66763" y="0"/>
                </a:lnTo>
                <a:lnTo>
                  <a:pt x="59994" y="2806"/>
                </a:lnTo>
                <a:lnTo>
                  <a:pt x="56070" y="6146"/>
                </a:lnTo>
                <a:lnTo>
                  <a:pt x="59905" y="13512"/>
                </a:lnTo>
                <a:lnTo>
                  <a:pt x="63804" y="10553"/>
                </a:lnTo>
                <a:lnTo>
                  <a:pt x="68491" y="9194"/>
                </a:lnTo>
                <a:lnTo>
                  <a:pt x="83553" y="9194"/>
                </a:lnTo>
                <a:lnTo>
                  <a:pt x="91224" y="14401"/>
                </a:lnTo>
                <a:lnTo>
                  <a:pt x="93129" y="23736"/>
                </a:lnTo>
                <a:lnTo>
                  <a:pt x="68186" y="23736"/>
                </a:lnTo>
                <a:lnTo>
                  <a:pt x="68186" y="32931"/>
                </a:lnTo>
                <a:lnTo>
                  <a:pt x="93370" y="32931"/>
                </a:lnTo>
                <a:lnTo>
                  <a:pt x="91694" y="43256"/>
                </a:lnTo>
                <a:lnTo>
                  <a:pt x="83604" y="48539"/>
                </a:lnTo>
                <a:lnTo>
                  <a:pt x="68186" y="48539"/>
                </a:lnTo>
                <a:lnTo>
                  <a:pt x="63182" y="46380"/>
                </a:lnTo>
                <a:lnTo>
                  <a:pt x="59626" y="43649"/>
                </a:lnTo>
                <a:lnTo>
                  <a:pt x="55410" y="51879"/>
                </a:lnTo>
                <a:lnTo>
                  <a:pt x="59334" y="55245"/>
                </a:lnTo>
                <a:lnTo>
                  <a:pt x="66433" y="57734"/>
                </a:lnTo>
                <a:lnTo>
                  <a:pt x="74206" y="57734"/>
                </a:lnTo>
                <a:lnTo>
                  <a:pt x="86321" y="55676"/>
                </a:lnTo>
                <a:lnTo>
                  <a:pt x="95529" y="49822"/>
                </a:lnTo>
                <a:lnTo>
                  <a:pt x="101396" y="40703"/>
                </a:lnTo>
                <a:lnTo>
                  <a:pt x="103454" y="2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726119" y="1747664"/>
            <a:ext cx="36195" cy="56515"/>
          </a:xfrm>
          <a:custGeom>
            <a:avLst/>
            <a:gdLst/>
            <a:ahLst/>
            <a:cxnLst/>
            <a:rect l="l" t="t" r="r" b="b"/>
            <a:pathLst>
              <a:path w="36194" h="56514">
                <a:moveTo>
                  <a:pt x="32711" y="0"/>
                </a:moveTo>
                <a:lnTo>
                  <a:pt x="0" y="0"/>
                </a:lnTo>
                <a:lnTo>
                  <a:pt x="0" y="55956"/>
                </a:lnTo>
                <a:lnTo>
                  <a:pt x="3256" y="55956"/>
                </a:lnTo>
                <a:lnTo>
                  <a:pt x="8073" y="56291"/>
                </a:lnTo>
                <a:lnTo>
                  <a:pt x="14544" y="56291"/>
                </a:lnTo>
                <a:lnTo>
                  <a:pt x="23722" y="55066"/>
                </a:lnTo>
                <a:lnTo>
                  <a:pt x="30499" y="51506"/>
                </a:lnTo>
                <a:lnTo>
                  <a:pt x="33749" y="47077"/>
                </a:lnTo>
                <a:lnTo>
                  <a:pt x="13999" y="47077"/>
                </a:lnTo>
                <a:lnTo>
                  <a:pt x="9821" y="46773"/>
                </a:lnTo>
                <a:lnTo>
                  <a:pt x="9821" y="30847"/>
                </a:lnTo>
                <a:lnTo>
                  <a:pt x="12334" y="30512"/>
                </a:lnTo>
                <a:lnTo>
                  <a:pt x="14711" y="30386"/>
                </a:lnTo>
                <a:lnTo>
                  <a:pt x="36135" y="30386"/>
                </a:lnTo>
                <a:lnTo>
                  <a:pt x="36135" y="27705"/>
                </a:lnTo>
                <a:lnTo>
                  <a:pt x="29537" y="21653"/>
                </a:lnTo>
                <a:lnTo>
                  <a:pt x="9821" y="21653"/>
                </a:lnTo>
                <a:lnTo>
                  <a:pt x="9821" y="9172"/>
                </a:lnTo>
                <a:lnTo>
                  <a:pt x="32711" y="9172"/>
                </a:lnTo>
                <a:lnTo>
                  <a:pt x="32711" y="0"/>
                </a:lnTo>
                <a:close/>
              </a:path>
              <a:path w="36194" h="56514">
                <a:moveTo>
                  <a:pt x="36135" y="30386"/>
                </a:moveTo>
                <a:lnTo>
                  <a:pt x="23402" y="30386"/>
                </a:lnTo>
                <a:lnTo>
                  <a:pt x="26355" y="33988"/>
                </a:lnTo>
                <a:lnTo>
                  <a:pt x="26355" y="43726"/>
                </a:lnTo>
                <a:lnTo>
                  <a:pt x="23350" y="47077"/>
                </a:lnTo>
                <a:lnTo>
                  <a:pt x="33749" y="47077"/>
                </a:lnTo>
                <a:lnTo>
                  <a:pt x="34696" y="45786"/>
                </a:lnTo>
                <a:lnTo>
                  <a:pt x="36135" y="38082"/>
                </a:lnTo>
                <a:lnTo>
                  <a:pt x="36135" y="30386"/>
                </a:lnTo>
                <a:close/>
              </a:path>
              <a:path w="36194" h="56514">
                <a:moveTo>
                  <a:pt x="29035" y="21193"/>
                </a:moveTo>
                <a:lnTo>
                  <a:pt x="15350" y="21193"/>
                </a:lnTo>
                <a:lnTo>
                  <a:pt x="11957" y="21350"/>
                </a:lnTo>
                <a:lnTo>
                  <a:pt x="9821" y="21653"/>
                </a:lnTo>
                <a:lnTo>
                  <a:pt x="29537" y="21653"/>
                </a:lnTo>
                <a:lnTo>
                  <a:pt x="29035" y="21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581156" y="1747665"/>
            <a:ext cx="125095" cy="56515"/>
          </a:xfrm>
          <a:custGeom>
            <a:avLst/>
            <a:gdLst/>
            <a:ahLst/>
            <a:cxnLst/>
            <a:rect l="l" t="t" r="r" b="b"/>
            <a:pathLst>
              <a:path w="125094" h="56514">
                <a:moveTo>
                  <a:pt x="47777" y="0"/>
                </a:moveTo>
                <a:lnTo>
                  <a:pt x="39179" y="0"/>
                </a:lnTo>
                <a:lnTo>
                  <a:pt x="9817" y="39801"/>
                </a:lnTo>
                <a:lnTo>
                  <a:pt x="9817" y="0"/>
                </a:lnTo>
                <a:lnTo>
                  <a:pt x="0" y="0"/>
                </a:lnTo>
                <a:lnTo>
                  <a:pt x="0" y="55956"/>
                </a:lnTo>
                <a:lnTo>
                  <a:pt x="8636" y="55956"/>
                </a:lnTo>
                <a:lnTo>
                  <a:pt x="37960" y="16230"/>
                </a:lnTo>
                <a:lnTo>
                  <a:pt x="37960" y="55956"/>
                </a:lnTo>
                <a:lnTo>
                  <a:pt x="47777" y="55956"/>
                </a:lnTo>
                <a:lnTo>
                  <a:pt x="47777" y="0"/>
                </a:lnTo>
                <a:close/>
              </a:path>
              <a:path w="125094" h="56514">
                <a:moveTo>
                  <a:pt x="124637" y="0"/>
                </a:moveTo>
                <a:lnTo>
                  <a:pt x="115379" y="0"/>
                </a:lnTo>
                <a:lnTo>
                  <a:pt x="97142" y="26162"/>
                </a:lnTo>
                <a:lnTo>
                  <a:pt x="78041" y="0"/>
                </a:lnTo>
                <a:lnTo>
                  <a:pt x="68135" y="0"/>
                </a:lnTo>
                <a:lnTo>
                  <a:pt x="68135" y="55956"/>
                </a:lnTo>
                <a:lnTo>
                  <a:pt x="77990" y="55956"/>
                </a:lnTo>
                <a:lnTo>
                  <a:pt x="77990" y="15748"/>
                </a:lnTo>
                <a:lnTo>
                  <a:pt x="95796" y="40347"/>
                </a:lnTo>
                <a:lnTo>
                  <a:pt x="97243" y="40347"/>
                </a:lnTo>
                <a:lnTo>
                  <a:pt x="114922" y="15519"/>
                </a:lnTo>
                <a:lnTo>
                  <a:pt x="114922" y="55956"/>
                </a:lnTo>
                <a:lnTo>
                  <a:pt x="124637" y="55956"/>
                </a:lnTo>
                <a:lnTo>
                  <a:pt x="12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14882" y="1113515"/>
            <a:ext cx="1066072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569030" y="1059846"/>
            <a:ext cx="232410" cy="50800"/>
          </a:xfrm>
          <a:custGeom>
            <a:avLst/>
            <a:gdLst/>
            <a:ahLst/>
            <a:cxnLst/>
            <a:rect l="l" t="t" r="r" b="b"/>
            <a:pathLst>
              <a:path w="232409" h="50800">
                <a:moveTo>
                  <a:pt x="34798" y="15189"/>
                </a:moveTo>
                <a:lnTo>
                  <a:pt x="27520" y="0"/>
                </a:lnTo>
                <a:lnTo>
                  <a:pt x="0" y="28079"/>
                </a:lnTo>
                <a:lnTo>
                  <a:pt x="34798" y="15189"/>
                </a:lnTo>
                <a:close/>
              </a:path>
              <a:path w="232409" h="50800">
                <a:moveTo>
                  <a:pt x="75488" y="38"/>
                </a:moveTo>
                <a:lnTo>
                  <a:pt x="27584" y="0"/>
                </a:lnTo>
                <a:lnTo>
                  <a:pt x="34848" y="15189"/>
                </a:lnTo>
                <a:lnTo>
                  <a:pt x="75488" y="38"/>
                </a:lnTo>
                <a:close/>
              </a:path>
              <a:path w="232409" h="50800">
                <a:moveTo>
                  <a:pt x="231965" y="50241"/>
                </a:moveTo>
                <a:lnTo>
                  <a:pt x="198615" y="3568"/>
                </a:lnTo>
                <a:lnTo>
                  <a:pt x="106743" y="38950"/>
                </a:lnTo>
                <a:lnTo>
                  <a:pt x="231965" y="502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96658" y="1059873"/>
            <a:ext cx="77470" cy="41910"/>
          </a:xfrm>
          <a:custGeom>
            <a:avLst/>
            <a:gdLst/>
            <a:ahLst/>
            <a:cxnLst/>
            <a:rect l="l" t="t" r="r" b="b"/>
            <a:pathLst>
              <a:path w="77469" h="41909">
                <a:moveTo>
                  <a:pt x="77139" y="0"/>
                </a:moveTo>
                <a:lnTo>
                  <a:pt x="0" y="0"/>
                </a:lnTo>
                <a:lnTo>
                  <a:pt x="56856" y="41716"/>
                </a:lnTo>
                <a:lnTo>
                  <a:pt x="77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479749" y="1138813"/>
            <a:ext cx="89274" cy="10594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303387" y="1282672"/>
            <a:ext cx="78458" cy="101253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727017" y="1153191"/>
            <a:ext cx="170815" cy="156845"/>
          </a:xfrm>
          <a:custGeom>
            <a:avLst/>
            <a:gdLst/>
            <a:ahLst/>
            <a:cxnLst/>
            <a:rect l="l" t="t" r="r" b="b"/>
            <a:pathLst>
              <a:path w="170815" h="156844">
                <a:moveTo>
                  <a:pt x="170383" y="85255"/>
                </a:moveTo>
                <a:lnTo>
                  <a:pt x="53505" y="72898"/>
                </a:lnTo>
                <a:lnTo>
                  <a:pt x="0" y="156273"/>
                </a:lnTo>
                <a:lnTo>
                  <a:pt x="170383" y="85255"/>
                </a:lnTo>
                <a:close/>
              </a:path>
              <a:path w="170815" h="156844">
                <a:moveTo>
                  <a:pt x="170395" y="85242"/>
                </a:moveTo>
                <a:lnTo>
                  <a:pt x="100190" y="0"/>
                </a:lnTo>
                <a:lnTo>
                  <a:pt x="53517" y="72898"/>
                </a:lnTo>
                <a:lnTo>
                  <a:pt x="170395" y="852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479079" y="1302902"/>
            <a:ext cx="366395" cy="167005"/>
            <a:chOff x="16479079" y="1302902"/>
            <a:chExt cx="366395" cy="167005"/>
          </a:xfrm>
        </p:grpSpPr>
        <p:sp>
          <p:nvSpPr>
            <p:cNvPr id="41" name="object 41"/>
            <p:cNvSpPr/>
            <p:nvPr/>
          </p:nvSpPr>
          <p:spPr>
            <a:xfrm>
              <a:off x="16479079" y="130290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7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6672895" y="1371371"/>
              <a:ext cx="172434" cy="9851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/>
          <p:nvPr/>
        </p:nvSpPr>
        <p:spPr>
          <a:xfrm>
            <a:off x="16593788" y="1157535"/>
            <a:ext cx="123825" cy="94615"/>
          </a:xfrm>
          <a:custGeom>
            <a:avLst/>
            <a:gdLst/>
            <a:ahLst/>
            <a:cxnLst/>
            <a:rect l="l" t="t" r="r" b="b"/>
            <a:pathLst>
              <a:path w="123825" h="94615">
                <a:moveTo>
                  <a:pt x="96824" y="0"/>
                </a:moveTo>
                <a:lnTo>
                  <a:pt x="0" y="37810"/>
                </a:lnTo>
                <a:lnTo>
                  <a:pt x="15339" y="93986"/>
                </a:lnTo>
                <a:lnTo>
                  <a:pt x="123409" y="50417"/>
                </a:lnTo>
                <a:lnTo>
                  <a:pt x="96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696099" y="10366173"/>
            <a:ext cx="471170" cy="502284"/>
            <a:chOff x="17696099" y="10366173"/>
            <a:chExt cx="471170" cy="502284"/>
          </a:xfrm>
        </p:grpSpPr>
        <p:sp>
          <p:nvSpPr>
            <p:cNvPr id="45" name="object 45"/>
            <p:cNvSpPr/>
            <p:nvPr/>
          </p:nvSpPr>
          <p:spPr>
            <a:xfrm>
              <a:off x="17696183" y="10567901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7696099" y="10366173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32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0" y="1134636"/>
            <a:ext cx="681355" cy="925830"/>
            <a:chOff x="0" y="1134636"/>
            <a:chExt cx="681355" cy="925830"/>
          </a:xfrm>
        </p:grpSpPr>
        <p:sp>
          <p:nvSpPr>
            <p:cNvPr id="48" name="object 48"/>
            <p:cNvSpPr/>
            <p:nvPr/>
          </p:nvSpPr>
          <p:spPr>
            <a:xfrm>
              <a:off x="141090" y="1429590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0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134636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8"/>
                  </a:lnTo>
                  <a:lnTo>
                    <a:pt x="141092" y="349873"/>
                  </a:lnTo>
                  <a:lnTo>
                    <a:pt x="681180" y="294943"/>
                  </a:lnTo>
                  <a:lnTo>
                    <a:pt x="681180" y="284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50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Услуги Центра поддержки экспорта</a:t>
            </a:r>
            <a:endParaRPr spc="-80" dirty="0"/>
          </a:p>
        </p:txBody>
      </p:sp>
      <p:sp>
        <p:nvSpPr>
          <p:cNvPr id="52" name="object 52"/>
          <p:cNvSpPr txBox="1"/>
          <p:nvPr/>
        </p:nvSpPr>
        <p:spPr>
          <a:xfrm>
            <a:off x="18755210" y="1061340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Центр </a:t>
            </a:r>
            <a:r>
              <a:rPr kumimoji="0" sz="195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поддержки </a:t>
            </a:r>
            <a:r>
              <a:rPr kumimoji="0" sz="195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экспорта Краснодарского</a:t>
            </a:r>
            <a:r>
              <a:rPr kumimoji="0" sz="1950" b="0" i="0" u="none" strike="noStrike" kern="1200" cap="none" spc="-2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края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32197" y="673627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73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32">
            <a:extLst>
              <a:ext uri="{FF2B5EF4-FFF2-40B4-BE49-F238E27FC236}">
                <a16:creationId xmlns:a16="http://schemas.microsoft.com/office/drawing/2014/main" id="{1D205343-F0F2-4ECE-9D48-795DA8A27A25}"/>
              </a:ext>
            </a:extLst>
          </p:cNvPr>
          <p:cNvSpPr/>
          <p:nvPr/>
        </p:nvSpPr>
        <p:spPr>
          <a:xfrm>
            <a:off x="1580402" y="6461380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4AFFC162-AB67-496D-9CF6-A3DEAFABEAB2}"/>
              </a:ext>
            </a:extLst>
          </p:cNvPr>
          <p:cNvSpPr/>
          <p:nvPr/>
        </p:nvSpPr>
        <p:spPr>
          <a:xfrm>
            <a:off x="1580402" y="7944666"/>
            <a:ext cx="119783" cy="111760"/>
          </a:xfrm>
          <a:custGeom>
            <a:avLst/>
            <a:gdLst/>
            <a:ahLst/>
            <a:cxnLst/>
            <a:rect l="l" t="t" r="r" b="b"/>
            <a:pathLst>
              <a:path w="111760" h="111759">
                <a:moveTo>
                  <a:pt x="111692" y="0"/>
                </a:moveTo>
                <a:lnTo>
                  <a:pt x="0" y="0"/>
                </a:lnTo>
                <a:lnTo>
                  <a:pt x="0" y="111692"/>
                </a:lnTo>
                <a:lnTo>
                  <a:pt x="111692" y="111692"/>
                </a:lnTo>
                <a:lnTo>
                  <a:pt x="111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Куб 63">
            <a:extLst>
              <a:ext uri="{FF2B5EF4-FFF2-40B4-BE49-F238E27FC236}">
                <a16:creationId xmlns:a16="http://schemas.microsoft.com/office/drawing/2014/main" id="{9A6CE4AA-D293-4766-8721-BCB0F85D0ABA}"/>
              </a:ext>
            </a:extLst>
          </p:cNvPr>
          <p:cNvSpPr/>
          <p:nvPr/>
        </p:nvSpPr>
        <p:spPr>
          <a:xfrm>
            <a:off x="11580424" y="237570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Аналитика и обучение</a:t>
            </a:r>
          </a:p>
        </p:txBody>
      </p:sp>
      <p:sp>
        <p:nvSpPr>
          <p:cNvPr id="66" name="Куб 65">
            <a:extLst>
              <a:ext uri="{FF2B5EF4-FFF2-40B4-BE49-F238E27FC236}">
                <a16:creationId xmlns:a16="http://schemas.microsoft.com/office/drawing/2014/main" id="{AEFD894E-308E-4BE4-81E0-779EB2686FEE}"/>
              </a:ext>
            </a:extLst>
          </p:cNvPr>
          <p:cNvSpPr/>
          <p:nvPr/>
        </p:nvSpPr>
        <p:spPr>
          <a:xfrm>
            <a:off x="11564791" y="4941590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1A315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Подготовка МСП к экспорту</a:t>
            </a:r>
          </a:p>
        </p:txBody>
      </p:sp>
      <p:sp>
        <p:nvSpPr>
          <p:cNvPr id="68" name="Куб 67">
            <a:extLst>
              <a:ext uri="{FF2B5EF4-FFF2-40B4-BE49-F238E27FC236}">
                <a16:creationId xmlns:a16="http://schemas.microsoft.com/office/drawing/2014/main" id="{A1F4754C-533C-47F0-91D0-198525DEB5F4}"/>
              </a:ext>
            </a:extLst>
          </p:cNvPr>
          <p:cNvSpPr/>
          <p:nvPr/>
        </p:nvSpPr>
        <p:spPr>
          <a:xfrm>
            <a:off x="11520654" y="7637058"/>
            <a:ext cx="6496222" cy="2099007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Контакт с зарубежным партнером</a:t>
            </a:r>
          </a:p>
        </p:txBody>
      </p:sp>
      <p:sp>
        <p:nvSpPr>
          <p:cNvPr id="70" name="object 16">
            <a:extLst>
              <a:ext uri="{FF2B5EF4-FFF2-40B4-BE49-F238E27FC236}">
                <a16:creationId xmlns:a16="http://schemas.microsoft.com/office/drawing/2014/main" id="{3284981A-4D18-4D84-804C-A6BEB1407953}"/>
              </a:ext>
            </a:extLst>
          </p:cNvPr>
          <p:cNvSpPr txBox="1"/>
          <p:nvPr/>
        </p:nvSpPr>
        <p:spPr>
          <a:xfrm>
            <a:off x="1550928" y="2439965"/>
            <a:ext cx="7905744" cy="1375377"/>
          </a:xfrm>
          <a:prstGeom prst="rect">
            <a:avLst/>
          </a:prstGeom>
          <a:solidFill>
            <a:srgbClr val="1A315C"/>
          </a:solidFill>
        </p:spPr>
        <p:txBody>
          <a:bodyPr vert="horz" wrap="square" lIns="0" tIns="188595" rIns="0" bIns="0" rtlCol="0">
            <a:spAutoFit/>
          </a:bodyPr>
          <a:lstStyle/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r>
              <a:rPr lang="ru-RU" sz="2950" b="1" spc="-35" dirty="0">
                <a:solidFill>
                  <a:schemeClr val="bg1"/>
                </a:solidFill>
                <a:latin typeface="Arial"/>
                <a:cs typeface="Arial"/>
              </a:rPr>
              <a:t>ТРИ БАЗОВЫХ ЭТАПА инструментария Центра:</a:t>
            </a:r>
            <a:endParaRPr lang="ru-RU" sz="800" b="1" spc="-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333375" marR="3006090">
              <a:spcBef>
                <a:spcPts val="600"/>
              </a:spcBef>
              <a:spcAft>
                <a:spcPts val="600"/>
              </a:spcAft>
            </a:pPr>
            <a:endParaRPr lang="ru-RU" sz="800" b="1" spc="-3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1550928" y="4511667"/>
            <a:ext cx="7493007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поддержки экспорта Краснодарского края (ЦПЭ)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элемент региональной инфраструктуры поддержки субъектов МСП в сфере несырьевого экспорта. Функционирует с 2011 года. 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Куратор, агент правительства РФ по созданию </a:t>
            </a:r>
            <a:b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развитию центров поддержки экспорта: </a:t>
            </a:r>
            <a: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«Российский экспортный центр».</a:t>
            </a:r>
          </a:p>
          <a:p>
            <a:endParaRPr lang="ru-RU" sz="220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Учредитель:</a:t>
            </a:r>
            <a:r>
              <a:rPr lang="ru-RU" sz="220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Администрация Краснодарского края в лице</a:t>
            </a:r>
            <a:b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150" dirty="0">
                <a:solidFill>
                  <a:srgbClr val="1A31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Департамента инвестиций и развития малого и среднего предпринимательства Краснодарского края.</a:t>
            </a:r>
          </a:p>
          <a:p>
            <a:endParaRPr lang="ru-RU" sz="2150" dirty="0">
              <a:solidFill>
                <a:srgbClr val="1A31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74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79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84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93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101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104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107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6"/>
          <p:cNvSpPr/>
          <p:nvPr/>
        </p:nvSpPr>
        <p:spPr>
          <a:xfrm>
            <a:off x="10337802" y="0"/>
            <a:ext cx="3895169" cy="1526487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781356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1. Аналитика и обучение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5290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Анализ перспектив выхода на конкретный рынок конкретного МСП, анализ барьеров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286254"/>
            <a:ext cx="642436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Семинары, вебинары, мастер-классы, круглые столы и конференции по экспорту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12520" y="5905269"/>
            <a:ext cx="638547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проект по методике РЭЦ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(семинары, программа Мини-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30063" y="7400708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Акселерационный проект (интерактивное обучение, практика, сопровождение)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943502" y="4412188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952008" y="58708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09808" y="7492390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35D8BA6-54CD-4B0D-B775-6DA6B937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1003" y="2163020"/>
            <a:ext cx="3252842" cy="2180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FDC14D-B3FB-436A-832E-890260B6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065" y="8017842"/>
            <a:ext cx="3163337" cy="225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Акселерационная программа «Экспортный форсаж» ">
            <a:extLst>
              <a:ext uri="{FF2B5EF4-FFF2-40B4-BE49-F238E27FC236}">
                <a16:creationId xmlns:a16="http://schemas.microsoft.com/office/drawing/2014/main" id="{7290927D-AC06-4BB9-81EE-36E8BFBF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1393" y="7974722"/>
            <a:ext cx="4354208" cy="259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2122A0DC-DCE2-45E9-B370-26F33B5F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785" y="1254600"/>
            <a:ext cx="4234881" cy="2823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FA575FF-54B9-492D-8521-047C6BCF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4425" y="5084910"/>
            <a:ext cx="3252842" cy="2208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object 7"/>
          <p:cNvSpPr/>
          <p:nvPr/>
        </p:nvSpPr>
        <p:spPr>
          <a:xfrm>
            <a:off x="0" y="9440889"/>
            <a:ext cx="2386335" cy="219385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113600" y="9025390"/>
            <a:ext cx="63044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компетенций представителей администраций МО, «Экспортный бустер»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93345" y="9117072"/>
            <a:ext cx="661595" cy="570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2439FB9-AEFA-2D92-816C-9C4666B1ADF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393" y="4448995"/>
            <a:ext cx="4354207" cy="2904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73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6">
            <a:extLst>
              <a:ext uri="{FF2B5EF4-FFF2-40B4-BE49-F238E27FC236}">
                <a16:creationId xmlns:a16="http://schemas.microsoft.com/office/drawing/2014/main" id="{A750B245-2C5E-4EEB-9D43-1E9C807E3C42}"/>
              </a:ext>
            </a:extLst>
          </p:cNvPr>
          <p:cNvSpPr/>
          <p:nvPr/>
        </p:nvSpPr>
        <p:spPr>
          <a:xfrm>
            <a:off x="14491182" y="0"/>
            <a:ext cx="3895169" cy="15264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245480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2. Подготовка МСП к экспорту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814914"/>
            <a:ext cx="711098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компаний на крупнейших ЭТП: </a:t>
            </a:r>
          </a:p>
          <a:p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Ebay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Epinduo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50" dirty="0" err="1">
                <a:latin typeface="Arial" panose="020B0604020202020204" pitchFamily="34" charset="0"/>
                <a:cs typeface="Arial" panose="020B0604020202020204" pitchFamily="34" charset="0"/>
              </a:rPr>
              <a:t>Allbiz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4259856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Экспертиза и сопровождение экспортного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10137" y="7164752"/>
            <a:ext cx="6775213" cy="108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по условиям экспорта товара (работы, услуги) на рынок страны потенциального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иностранного покупателя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3050660" y="8825856"/>
            <a:ext cx="70013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Переводы деловых материалов, маркетинговые исследования, создание интернет-сайтов на иностранном языке (в рамках коробочного продукта)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89572" y="4351539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8570" y="724674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930405" y="8917538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3323679-4B84-4A41-ABB1-094B3D6F207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657" y="7864274"/>
            <a:ext cx="4212496" cy="2889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A0EE4CE-47D1-4390-9C08-84AA0DC090C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7205" y="7864274"/>
            <a:ext cx="3200187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F1D6B5F-7656-4BFA-9F60-0F579D13913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243" y="1101793"/>
            <a:ext cx="4159333" cy="3048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FCE2437-C9CE-4FE4-A3D7-5CFCA66C499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9749" y="2410130"/>
            <a:ext cx="3187520" cy="2172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08DBC21-CBEA-4D2C-B59C-960C6FD9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9557" y="4476751"/>
            <a:ext cx="4212496" cy="2889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19FCB66-9C76-4D2F-92F1-4C00E2F8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6163" y="5186189"/>
            <a:ext cx="3198843" cy="22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69606" y="5732425"/>
            <a:ext cx="685627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организации и осуществлении транспортировки продукции за рубеж</a:t>
            </a:r>
          </a:p>
        </p:txBody>
      </p:sp>
      <p:sp>
        <p:nvSpPr>
          <p:cNvPr id="68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89572" y="5818810"/>
            <a:ext cx="661595" cy="570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46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055979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789981" y="1155766"/>
            <a:ext cx="870417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130" dirty="0"/>
              <a:t>3. Контакт с зарубежным партнером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A9BB0F6-95E2-41FE-B484-0397826ED61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721" y="4783393"/>
            <a:ext cx="3834000" cy="2558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2A0893B-10F4-4E0B-A7D8-401256FD0861}"/>
              </a:ext>
            </a:extLst>
          </p:cNvPr>
          <p:cNvSpPr txBox="1"/>
          <p:nvPr/>
        </p:nvSpPr>
        <p:spPr>
          <a:xfrm>
            <a:off x="2941064" y="2732757"/>
            <a:ext cx="646964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международные выставки, коллективные стенды, экспонирование товара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AE151A4-123A-459F-8A23-3D6BDF1DE08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938" y="1484625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0202CBA-4DAA-4FAB-ABB6-C90F1F2F0DEF}"/>
              </a:ext>
            </a:extLst>
          </p:cNvPr>
          <p:cNvSpPr txBox="1"/>
          <p:nvPr/>
        </p:nvSpPr>
        <p:spPr>
          <a:xfrm>
            <a:off x="2951134" y="436462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международные выставки, коллективные стенды, экспонирование товара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580104-1188-47D3-99D9-1B2C2155255A}"/>
              </a:ext>
            </a:extLst>
          </p:cNvPr>
          <p:cNvSpPr txBox="1"/>
          <p:nvPr/>
        </p:nvSpPr>
        <p:spPr>
          <a:xfrm>
            <a:off x="3006683" y="5966048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Поиск и подбор иностранных покупателей, в т.ч в формате видеоконференцсвязи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4F641-A608-455E-882A-C670BBDF34B1}"/>
              </a:ext>
            </a:extLst>
          </p:cNvPr>
          <p:cNvSpPr txBox="1"/>
          <p:nvPr/>
        </p:nvSpPr>
        <p:spPr>
          <a:xfrm>
            <a:off x="2987407" y="8953255"/>
            <a:ext cx="642330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Приёмы иностранных закупочных делегаций на территории Краснодарского края</a:t>
            </a:r>
          </a:p>
        </p:txBody>
      </p:sp>
      <p:sp>
        <p:nvSpPr>
          <p:cNvPr id="87" name="object 11">
            <a:extLst>
              <a:ext uri="{FF2B5EF4-FFF2-40B4-BE49-F238E27FC236}">
                <a16:creationId xmlns:a16="http://schemas.microsoft.com/office/drawing/2014/main" id="{18FEE5CC-503B-4D00-AD6F-735FB9A93A70}"/>
              </a:ext>
            </a:extLst>
          </p:cNvPr>
          <p:cNvSpPr/>
          <p:nvPr/>
        </p:nvSpPr>
        <p:spPr>
          <a:xfrm>
            <a:off x="1909094" y="290659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">
            <a:extLst>
              <a:ext uri="{FF2B5EF4-FFF2-40B4-BE49-F238E27FC236}">
                <a16:creationId xmlns:a16="http://schemas.microsoft.com/office/drawing/2014/main" id="{42DCD326-F8FB-4111-BBFA-5B761E65863D}"/>
              </a:ext>
            </a:extLst>
          </p:cNvPr>
          <p:cNvSpPr/>
          <p:nvPr/>
        </p:nvSpPr>
        <p:spPr>
          <a:xfrm>
            <a:off x="1871100" y="4451010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1">
            <a:extLst>
              <a:ext uri="{FF2B5EF4-FFF2-40B4-BE49-F238E27FC236}">
                <a16:creationId xmlns:a16="http://schemas.microsoft.com/office/drawing/2014/main" id="{9F824B52-748D-4B59-813E-DA5218DC85CE}"/>
              </a:ext>
            </a:extLst>
          </p:cNvPr>
          <p:cNvSpPr/>
          <p:nvPr/>
        </p:nvSpPr>
        <p:spPr>
          <a:xfrm>
            <a:off x="1865116" y="6048044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2A7732EE-ACFB-4141-93FF-409F1775A68E}"/>
              </a:ext>
            </a:extLst>
          </p:cNvPr>
          <p:cNvSpPr/>
          <p:nvPr/>
        </p:nvSpPr>
        <p:spPr>
          <a:xfrm>
            <a:off x="1867152" y="9044937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893A60-BD1E-4500-A4A8-5BC7BB93873F}"/>
              </a:ext>
            </a:extLst>
          </p:cNvPr>
          <p:cNvSpPr txBox="1"/>
          <p:nvPr/>
        </p:nvSpPr>
        <p:spPr>
          <a:xfrm>
            <a:off x="3006683" y="7482802"/>
            <a:ext cx="6585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Зарубежные бизнес-миссии, организация переговоров</a:t>
            </a: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3686D843-0872-496D-AD01-D57AB96F0596}"/>
              </a:ext>
            </a:extLst>
          </p:cNvPr>
          <p:cNvSpPr/>
          <p:nvPr/>
        </p:nvSpPr>
        <p:spPr>
          <a:xfrm>
            <a:off x="1865116" y="7564798"/>
            <a:ext cx="661595" cy="570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BF8F65C-58C1-4C05-85F1-D8C85241F50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167" y="7984213"/>
            <a:ext cx="3834000" cy="2900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1C5E2C3-BFC0-4507-8D2D-2EEA73A40A3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0582" y="2120406"/>
            <a:ext cx="3834000" cy="25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EB371EA-FF1A-4F57-82AB-C2E391B62CE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2314" y="4962088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EEAEACF-23B1-4560-B472-4D642C1B4D2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204" y="8208954"/>
            <a:ext cx="3834000" cy="287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2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0" y="1097674"/>
            <a:ext cx="1180076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200" spc="-130" dirty="0"/>
              <a:t>МЕРЫ ПОДДЕРКИ (СИСТЕМЫ ЛЬГОТ И ПРЕФЕРЕНЦИЙ)</a:t>
            </a:r>
            <a:br>
              <a:rPr lang="ru-RU" sz="3200" spc="-130" dirty="0"/>
            </a:br>
            <a:r>
              <a:rPr lang="ru-RU" sz="3200" spc="-130" dirty="0"/>
              <a:t>для победителей краевого конкурса в области качества «СДЕЛАНО НА КУБАНИ».</a:t>
            </a:r>
            <a:endParaRPr lang="ru-RU" sz="3200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Схема 61">
            <a:extLst>
              <a:ext uri="{FF2B5EF4-FFF2-40B4-BE49-F238E27FC236}">
                <a16:creationId xmlns:a16="http://schemas.microsoft.com/office/drawing/2014/main" id="{939792B6-EAAF-4139-9C3B-43F7587319D4}"/>
              </a:ext>
            </a:extLst>
          </p:cNvPr>
          <p:cNvGraphicFramePr/>
          <p:nvPr/>
        </p:nvGraphicFramePr>
        <p:xfrm>
          <a:off x="2949420" y="3140075"/>
          <a:ext cx="15560786" cy="583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391A3EA-7FE7-4B39-A82B-014B3AA60D2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1" y="3910822"/>
            <a:ext cx="1088072" cy="807934"/>
          </a:xfrm>
          <a:prstGeom prst="rect">
            <a:avLst/>
          </a:prstGeom>
        </p:spPr>
      </p:pic>
      <p:sp>
        <p:nvSpPr>
          <p:cNvPr id="47" name="object 47">
            <a:extLst>
              <a:ext uri="{FF2B5EF4-FFF2-40B4-BE49-F238E27FC236}">
                <a16:creationId xmlns:a16="http://schemas.microsoft.com/office/drawing/2014/main" id="{15112C6E-8246-4B6F-9B96-1D9B52E99873}"/>
              </a:ext>
            </a:extLst>
          </p:cNvPr>
          <p:cNvSpPr/>
          <p:nvPr/>
        </p:nvSpPr>
        <p:spPr>
          <a:xfrm>
            <a:off x="1707505" y="1128336"/>
            <a:ext cx="11277320" cy="142238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8">
            <a:extLst>
              <a:ext uri="{FF2B5EF4-FFF2-40B4-BE49-F238E27FC236}">
                <a16:creationId xmlns:a16="http://schemas.microsoft.com/office/drawing/2014/main" id="{7CBE1336-9CCE-4102-AA1F-9D489E535A93}"/>
              </a:ext>
            </a:extLst>
          </p:cNvPr>
          <p:cNvSpPr txBox="1">
            <a:spLocks/>
          </p:cNvSpPr>
          <p:nvPr/>
        </p:nvSpPr>
        <p:spPr>
          <a:xfrm>
            <a:off x="1910309" y="964117"/>
            <a:ext cx="11688501" cy="1152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u-RU" sz="1800" kern="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2800" kern="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субъектов МСП на международных электронных торговых площадках</a:t>
            </a:r>
            <a:endParaRPr lang="ru-RU" sz="2800" kern="0" spc="-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E06F029B-248A-41ED-B104-3A269F517ECE}"/>
              </a:ext>
            </a:extLst>
          </p:cNvPr>
          <p:cNvSpPr txBox="1"/>
          <p:nvPr/>
        </p:nvSpPr>
        <p:spPr>
          <a:xfrm>
            <a:off x="1988256" y="10137814"/>
            <a:ext cx="156538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получения услуги по размещению субъекта МСП на международных электронных торговых площадках необходимо подать заявку по подбору наиболее подходящих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маркетплейсов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экспорта на платформе «Мой экспорт» информационной системы «Одно окно»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(myexport.exportcenter.ru)</a:t>
            </a:r>
            <a:endParaRPr lang="ru-RU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898BF63-8FFB-B840-818E-01C2069F3D92}"/>
              </a:ext>
            </a:extLst>
          </p:cNvPr>
          <p:cNvSpPr/>
          <p:nvPr/>
        </p:nvSpPr>
        <p:spPr>
          <a:xfrm>
            <a:off x="2065155" y="2303377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569C8E6-8E13-294B-A310-449F092BD9C2}"/>
              </a:ext>
            </a:extLst>
          </p:cNvPr>
          <p:cNvSpPr/>
          <p:nvPr/>
        </p:nvSpPr>
        <p:spPr>
          <a:xfrm>
            <a:off x="2074872" y="8399605"/>
            <a:ext cx="1459794" cy="145979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0D5F23-E01F-594B-B63E-5ED60A9D154C}"/>
              </a:ext>
            </a:extLst>
          </p:cNvPr>
          <p:cNvSpPr txBox="1"/>
          <p:nvPr/>
        </p:nvSpPr>
        <p:spPr>
          <a:xfrm>
            <a:off x="5442855" y="3081423"/>
            <a:ext cx="1308017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Alibaba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крупнейшая международная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площадка в мире, которая направлена на поиск потенциальных партнеров и осуществление оптовых сделок.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Supl.biz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одна из крупнейших оптовых торговых площадок, в каталоге которой насчитывается около 11 миллионов товаров, начиная от одежды и заканчивая крупной бытовой техникой и туристическим снаряжением.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Amazon.com.tr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магазин в турецком филиале маркетплейса </a:t>
            </a:r>
            <a:r>
              <a:rPr lang="en-US" sz="2150" dirty="0">
                <a:latin typeface="Arial" panose="020B0604020202020204" pitchFamily="34" charset="0"/>
                <a:cs typeface="Arial" panose="020B0604020202020204" pitchFamily="34" charset="0"/>
              </a:rPr>
              <a:t>Amazon.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обеспечить для российских производителей удобный и понятный выход на внутренний онлайн-рынок мира,  повысить общую узнаваемость российской продукции на большом количестве направлений для российского экспорта.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Hepsiburada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турецкий гигант электронной коммерции, который также называют Амазонкой Турции. Площадка предлагает различные продукты на своей платформе, включая электронику, одежду, канцелярские товары, а также товары по уходу за ребенком и родителями </a:t>
            </a:r>
            <a:b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b="1" dirty="0" err="1">
                <a:latin typeface="Arial" panose="020B0604020202020204" pitchFamily="34" charset="0"/>
                <a:cs typeface="Arial" panose="020B0604020202020204" pitchFamily="34" charset="0"/>
              </a:rPr>
              <a:t>plaza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5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B2B-площадка. Заинтересованные покупатели и </a:t>
            </a: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запросы от потенциальных партнеров со всего мира.</a:t>
            </a:r>
          </a:p>
          <a:p>
            <a:endParaRPr lang="ru-RU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 другие.</a:t>
            </a:r>
          </a:p>
        </p:txBody>
      </p:sp>
      <p:sp>
        <p:nvSpPr>
          <p:cNvPr id="72" name="object 7"/>
          <p:cNvSpPr/>
          <p:nvPr/>
        </p:nvSpPr>
        <p:spPr>
          <a:xfrm>
            <a:off x="0" y="9369451"/>
            <a:ext cx="2386335" cy="219385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94F5535-B7A7-A945-AD10-0CD9161BCA1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19" y="2835516"/>
            <a:ext cx="1264665" cy="4918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7963" y="8984087"/>
            <a:ext cx="1280389" cy="2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7354" y="5870699"/>
            <a:ext cx="1238944" cy="3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401" y="7399016"/>
            <a:ext cx="1115088" cy="7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83709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КОНКУРС «ЭКСПОРТЕР ГОДА»</a:t>
            </a:r>
            <a:endParaRPr lang="ru-RU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575471" y="2295661"/>
            <a:ext cx="10141747" cy="713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«Экспортер года» – премия, на которой отмечают лучших краевых экспортеров среди субъектов МСП по итогам прошедшего года.</a:t>
            </a:r>
          </a:p>
          <a:p>
            <a:pPr>
              <a:lnSpc>
                <a:spcPct val="150000"/>
              </a:lnSpc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Базовые: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промышленности»;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базовой продукции АПК»; 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	«Экспортер года в сфере готового продовольствия».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Дополнительные: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 	«Лучшая женщина-экспортер».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itchFamily="2" charset="2"/>
              <a:buChar char="Ø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1A315C"/>
              </a:buClr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Выгоды от участия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Признание достижений экспортеров на государственном уровне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Ценные призы (стенды) для развития экспорта</a:t>
            </a:r>
          </a:p>
          <a:p>
            <a:pPr marL="342900" indent="-342900">
              <a:lnSpc>
                <a:spcPct val="150000"/>
              </a:lnSpc>
              <a:buClr>
                <a:srgbClr val="1A315C"/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 в средствах массовой информации</a:t>
            </a:r>
          </a:p>
        </p:txBody>
      </p:sp>
      <p:pic>
        <p:nvPicPr>
          <p:cNvPr id="1026" name="Picture 2" descr="https://kubanexport.ru/files/gallery/5011/detail/_g6a0478_166082994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766" y="2664726"/>
            <a:ext cx="5550473" cy="55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2016216" y="8538680"/>
            <a:ext cx="65270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Срок подачи заявок: до 24 апреля 2023 г.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7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923" y="2576457"/>
            <a:ext cx="167449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Прямоугольный треугольник 83">
            <a:extLst>
              <a:ext uri="{FF2B5EF4-FFF2-40B4-BE49-F238E27FC236}">
                <a16:creationId xmlns:a16="http://schemas.microsoft.com/office/drawing/2014/main" id="{DD8D247F-D30B-4213-A6AB-0387D06CA2C1}"/>
              </a:ext>
            </a:extLst>
          </p:cNvPr>
          <p:cNvSpPr/>
          <p:nvPr/>
        </p:nvSpPr>
        <p:spPr>
          <a:xfrm flipH="1">
            <a:off x="-1" y="5073345"/>
            <a:ext cx="20104098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2" y="1067454"/>
            <a:ext cx="8478520" cy="913130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846091" y="1097674"/>
            <a:ext cx="802259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ИТОГИ РАБОТЫ ЦПЭ В 2022 году</a:t>
            </a:r>
            <a:endParaRPr lang="ru-RU" b="1" spc="-80"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D78A2649-3F52-494B-A9C6-00F2DD2F43AC}"/>
              </a:ext>
            </a:extLst>
          </p:cNvPr>
          <p:cNvSpPr txBox="1"/>
          <p:nvPr/>
        </p:nvSpPr>
        <p:spPr>
          <a:xfrm>
            <a:off x="2960336" y="2643340"/>
            <a:ext cx="2310130" cy="11939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545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поддержанных субъектов МСП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:a16="http://schemas.microsoft.com/office/drawing/2014/main" id="{EE912F56-EFB6-42CF-9E75-C9A1AAA07216}"/>
              </a:ext>
            </a:extLst>
          </p:cNvPr>
          <p:cNvSpPr txBox="1"/>
          <p:nvPr/>
        </p:nvSpPr>
        <p:spPr>
          <a:xfrm>
            <a:off x="6950781" y="2643340"/>
            <a:ext cx="2310130" cy="12067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en-US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&gt; </a:t>
            </a: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2400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оказанных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услуг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3532F17C-9131-40E8-8B96-DB8A76524E17}"/>
              </a:ext>
            </a:extLst>
          </p:cNvPr>
          <p:cNvSpPr txBox="1"/>
          <p:nvPr/>
        </p:nvSpPr>
        <p:spPr>
          <a:xfrm>
            <a:off x="10936757" y="265649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80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организованных и проведенных мероприятия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18F97388-E5AA-4B31-9422-FC94FB2384A0}"/>
              </a:ext>
            </a:extLst>
          </p:cNvPr>
          <p:cNvSpPr txBox="1"/>
          <p:nvPr/>
        </p:nvSpPr>
        <p:spPr>
          <a:xfrm>
            <a:off x="15230013" y="2612214"/>
            <a:ext cx="2310130" cy="15247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300" b="1" u="heavy" spc="30" dirty="0">
                <a:solidFill>
                  <a:srgbClr val="EC2027"/>
                </a:solidFill>
                <a:uFill>
                  <a:solidFill>
                    <a:srgbClr val="EC2027"/>
                  </a:solidFill>
                </a:uFill>
                <a:latin typeface="Arial"/>
                <a:cs typeface="Arial"/>
              </a:rPr>
              <a:t>69</a:t>
            </a:r>
            <a:endParaRPr lang="ru-RU" sz="3300" b="1" dirty="0">
              <a:solidFill>
                <a:srgbClr val="1A31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субъект МСП выведен на экспорт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1" name="object 19">
            <a:extLst>
              <a:ext uri="{FF2B5EF4-FFF2-40B4-BE49-F238E27FC236}">
                <a16:creationId xmlns:a16="http://schemas.microsoft.com/office/drawing/2014/main" id="{72B4C55C-EAB4-4FD5-B0E6-619631E3B272}"/>
              </a:ext>
            </a:extLst>
          </p:cNvPr>
          <p:cNvSpPr txBox="1"/>
          <p:nvPr/>
        </p:nvSpPr>
        <p:spPr>
          <a:xfrm>
            <a:off x="1327286" y="8066162"/>
            <a:ext cx="3309443" cy="10041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субъектов МСП, получивших гос. поддержку,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2" name="object 19">
            <a:extLst>
              <a:ext uri="{FF2B5EF4-FFF2-40B4-BE49-F238E27FC236}">
                <a16:creationId xmlns:a16="http://schemas.microsoft.com/office/drawing/2014/main" id="{8CD5BCCA-31B3-4A92-9C27-594F8B146D05}"/>
              </a:ext>
            </a:extLst>
          </p:cNvPr>
          <p:cNvSpPr txBox="1"/>
          <p:nvPr/>
        </p:nvSpPr>
        <p:spPr>
          <a:xfrm>
            <a:off x="4941536" y="8053301"/>
            <a:ext cx="3309443" cy="6732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Количество оказанных услуг, ед.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64" name="object 19">
            <a:extLst>
              <a:ext uri="{FF2B5EF4-FFF2-40B4-BE49-F238E27FC236}">
                <a16:creationId xmlns:a16="http://schemas.microsoft.com/office/drawing/2014/main" id="{FB97508C-F2EA-4C47-AE4F-F37202B23187}"/>
              </a:ext>
            </a:extLst>
          </p:cNvPr>
          <p:cNvSpPr txBox="1"/>
          <p:nvPr/>
        </p:nvSpPr>
        <p:spPr>
          <a:xfrm>
            <a:off x="9403978" y="5178821"/>
            <a:ext cx="2670806" cy="1996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Объем поддержанного экспорта субъектов МСП – </a:t>
            </a:r>
            <a:b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</a:b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58,2 млн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долл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США (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~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lang="en-US" sz="2150" b="1" dirty="0">
                <a:solidFill>
                  <a:srgbClr val="1A315C"/>
                </a:solidFill>
                <a:latin typeface="Arial"/>
                <a:cs typeface="Arial"/>
              </a:rPr>
              <a:t>4 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млрд </a:t>
            </a:r>
            <a:r>
              <a:rPr lang="ru-RU" sz="2150" b="1" dirty="0" err="1">
                <a:solidFill>
                  <a:srgbClr val="1A315C"/>
                </a:solidFill>
                <a:latin typeface="Arial"/>
                <a:cs typeface="Arial"/>
              </a:rPr>
              <a:t>руб</a:t>
            </a: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)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71" name="object 19">
            <a:extLst>
              <a:ext uri="{FF2B5EF4-FFF2-40B4-BE49-F238E27FC236}">
                <a16:creationId xmlns:a16="http://schemas.microsoft.com/office/drawing/2014/main" id="{DEA7F817-8D89-4CA8-85A3-AC1480A022CF}"/>
              </a:ext>
            </a:extLst>
          </p:cNvPr>
          <p:cNvSpPr txBox="1"/>
          <p:nvPr/>
        </p:nvSpPr>
        <p:spPr>
          <a:xfrm>
            <a:off x="1580402" y="4656901"/>
            <a:ext cx="2310130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2" name="object 19">
            <a:extLst>
              <a:ext uri="{FF2B5EF4-FFF2-40B4-BE49-F238E27FC236}">
                <a16:creationId xmlns:a16="http://schemas.microsoft.com/office/drawing/2014/main" id="{38697784-23B4-4527-9251-E6DA6B59C05C}"/>
              </a:ext>
            </a:extLst>
          </p:cNvPr>
          <p:cNvSpPr txBox="1"/>
          <p:nvPr/>
        </p:nvSpPr>
        <p:spPr>
          <a:xfrm>
            <a:off x="5034521" y="4694919"/>
            <a:ext cx="1274208" cy="822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2019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2020 год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700" dirty="0">
                <a:latin typeface="Arial"/>
                <a:cs typeface="Arial"/>
              </a:rPr>
              <a:t>2021 год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4" name="object 19">
            <a:extLst>
              <a:ext uri="{FF2B5EF4-FFF2-40B4-BE49-F238E27FC236}">
                <a16:creationId xmlns:a16="http://schemas.microsoft.com/office/drawing/2014/main" id="{9FCBEB27-9F68-4C5C-BB6C-C92AAA0EBB19}"/>
              </a:ext>
            </a:extLst>
          </p:cNvPr>
          <p:cNvSpPr txBox="1"/>
          <p:nvPr/>
        </p:nvSpPr>
        <p:spPr>
          <a:xfrm>
            <a:off x="1580402" y="6747593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371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7393791D-0FB5-47B0-B2AC-2B3674A3F085}"/>
              </a:ext>
            </a:extLst>
          </p:cNvPr>
          <p:cNvSpPr txBox="1"/>
          <p:nvPr/>
        </p:nvSpPr>
        <p:spPr>
          <a:xfrm>
            <a:off x="2479449" y="6005971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459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id="{973933B3-3B65-4C88-A939-12535638E98B}"/>
              </a:ext>
            </a:extLst>
          </p:cNvPr>
          <p:cNvSpPr txBox="1"/>
          <p:nvPr/>
        </p:nvSpPr>
        <p:spPr>
          <a:xfrm>
            <a:off x="3387565" y="5476820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523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7" name="object 19">
            <a:extLst>
              <a:ext uri="{FF2B5EF4-FFF2-40B4-BE49-F238E27FC236}">
                <a16:creationId xmlns:a16="http://schemas.microsoft.com/office/drawing/2014/main" id="{576687E3-6D7A-4917-996A-1C9F62E91ED2}"/>
              </a:ext>
            </a:extLst>
          </p:cNvPr>
          <p:cNvSpPr txBox="1"/>
          <p:nvPr/>
        </p:nvSpPr>
        <p:spPr>
          <a:xfrm>
            <a:off x="5014682" y="6395524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1041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8" name="object 19">
            <a:extLst>
              <a:ext uri="{FF2B5EF4-FFF2-40B4-BE49-F238E27FC236}">
                <a16:creationId xmlns:a16="http://schemas.microsoft.com/office/drawing/2014/main" id="{B4941377-4EBD-49C1-B61B-E96121B5A531}"/>
              </a:ext>
            </a:extLst>
          </p:cNvPr>
          <p:cNvSpPr txBox="1"/>
          <p:nvPr/>
        </p:nvSpPr>
        <p:spPr>
          <a:xfrm>
            <a:off x="5913729" y="5653902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1150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2B1A00B9-C670-4D47-9821-B8D1F3CC051A}"/>
              </a:ext>
            </a:extLst>
          </p:cNvPr>
          <p:cNvSpPr txBox="1"/>
          <p:nvPr/>
        </p:nvSpPr>
        <p:spPr>
          <a:xfrm>
            <a:off x="6812776" y="4523718"/>
            <a:ext cx="89904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2177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83" name="object 19">
            <a:extLst>
              <a:ext uri="{FF2B5EF4-FFF2-40B4-BE49-F238E27FC236}">
                <a16:creationId xmlns:a16="http://schemas.microsoft.com/office/drawing/2014/main" id="{0DA6666A-B9D9-4BC5-BFEA-5BC7335935C1}"/>
              </a:ext>
            </a:extLst>
          </p:cNvPr>
          <p:cNvSpPr txBox="1"/>
          <p:nvPr/>
        </p:nvSpPr>
        <p:spPr>
          <a:xfrm>
            <a:off x="12788354" y="4968346"/>
            <a:ext cx="5690307" cy="2684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География продаж –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150" b="1" dirty="0">
                <a:solidFill>
                  <a:srgbClr val="1A315C"/>
                </a:solidFill>
                <a:latin typeface="Arial"/>
                <a:cs typeface="Arial"/>
              </a:rPr>
              <a:t>26 стран экспорта:</a:t>
            </a:r>
          </a:p>
          <a:p>
            <a:pPr marL="12700">
              <a:spcBef>
                <a:spcPts val="90"/>
              </a:spcBef>
            </a:pPr>
            <a:r>
              <a:rPr lang="ru-RU" sz="2150" dirty="0">
                <a:solidFill>
                  <a:srgbClr val="1A315C"/>
                </a:solidFill>
                <a:latin typeface="Arial"/>
                <a:cs typeface="Arial"/>
              </a:rPr>
              <a:t>Бангладеш, Германия, Грузия, Египет, Израиль, Индия, Индонезия, Иран, Китай, Бахрейн, Люксембург, Малайзия, Монголия, ОАЭ, Польша, Саудовская Аравия, Сингапур, США, Турция, Южная Осетия, страны СНГ</a:t>
            </a:r>
            <a:endParaRPr sz="2150" b="1" dirty="0">
              <a:latin typeface="Arial"/>
              <a:cs typeface="Arial"/>
            </a:endParaRPr>
          </a:p>
        </p:txBody>
      </p:sp>
      <p:sp>
        <p:nvSpPr>
          <p:cNvPr id="86" name="object 51">
            <a:extLst>
              <a:ext uri="{FF2B5EF4-FFF2-40B4-BE49-F238E27FC236}">
                <a16:creationId xmlns:a16="http://schemas.microsoft.com/office/drawing/2014/main" id="{29F3439C-C994-4769-BDD2-E1FB33BC5FB4}"/>
              </a:ext>
            </a:extLst>
          </p:cNvPr>
          <p:cNvSpPr txBox="1"/>
          <p:nvPr/>
        </p:nvSpPr>
        <p:spPr>
          <a:xfrm>
            <a:off x="18828715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4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89" name="Google Shape;285;p19"/>
          <p:cNvSpPr txBox="1"/>
          <p:nvPr/>
        </p:nvSpPr>
        <p:spPr>
          <a:xfrm>
            <a:off x="9403978" y="8222083"/>
            <a:ext cx="8935772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 Medium"/>
              </a:rPr>
              <a:t>Центр является оператором образовательных проектов АО «РЭЦ»: 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 Medium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«Жизненный цикл экспортного проекта» (11 семинаров)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форсаж» (6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56A6F"/>
              </a:buClr>
              <a:buSzPts val="800"/>
              <a:buFont typeface="Roboto"/>
              <a:buChar char="●"/>
            </a:pPr>
            <a:r>
              <a:rPr lang="ru" sz="2150" dirty="0">
                <a:solidFill>
                  <a:srgbClr val="1A315C"/>
                </a:solidFill>
                <a:latin typeface="Arial"/>
                <a:cs typeface="Arial"/>
                <a:sym typeface="Roboto"/>
              </a:rPr>
              <a:t>«Экспортный стандарт для МСП» (5 тематических модулей)</a:t>
            </a:r>
            <a:endParaRPr sz="2150" dirty="0">
              <a:solidFill>
                <a:srgbClr val="1A315C"/>
              </a:solidFill>
              <a:latin typeface="Arial"/>
              <a:cs typeface="Arial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44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ый треугольник 60">
            <a:extLst>
              <a:ext uri="{FF2B5EF4-FFF2-40B4-BE49-F238E27FC236}">
                <a16:creationId xmlns:a16="http://schemas.microsoft.com/office/drawing/2014/main" id="{FDFD876F-CBB5-46D1-9BD2-0AC21BB7C6B1}"/>
              </a:ext>
            </a:extLst>
          </p:cNvPr>
          <p:cNvSpPr/>
          <p:nvPr/>
        </p:nvSpPr>
        <p:spPr>
          <a:xfrm flipH="1">
            <a:off x="-1" y="5073345"/>
            <a:ext cx="20104099" cy="6236005"/>
          </a:xfrm>
          <a:prstGeom prst="rtTriangle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15002243" y="1113681"/>
            <a:ext cx="554990" cy="226060"/>
          </a:xfrm>
          <a:custGeom>
            <a:avLst/>
            <a:gdLst/>
            <a:ahLst/>
            <a:cxnLst/>
            <a:rect l="l" t="t" r="r" b="b"/>
            <a:pathLst>
              <a:path w="554990" h="226059">
                <a:moveTo>
                  <a:pt x="181876" y="67132"/>
                </a:moveTo>
                <a:lnTo>
                  <a:pt x="140957" y="67132"/>
                </a:lnTo>
                <a:lnTo>
                  <a:pt x="97548" y="123469"/>
                </a:lnTo>
                <a:lnTo>
                  <a:pt x="93738" y="128219"/>
                </a:lnTo>
                <a:lnTo>
                  <a:pt x="93560" y="129641"/>
                </a:lnTo>
                <a:lnTo>
                  <a:pt x="91313" y="129641"/>
                </a:lnTo>
                <a:lnTo>
                  <a:pt x="90881" y="128104"/>
                </a:lnTo>
                <a:lnTo>
                  <a:pt x="88836" y="125590"/>
                </a:lnTo>
                <a:lnTo>
                  <a:pt x="40906" y="67132"/>
                </a:lnTo>
                <a:lnTo>
                  <a:pt x="0" y="67132"/>
                </a:lnTo>
                <a:lnTo>
                  <a:pt x="0" y="221729"/>
                </a:lnTo>
                <a:lnTo>
                  <a:pt x="49987" y="221729"/>
                </a:lnTo>
                <a:lnTo>
                  <a:pt x="49974" y="149771"/>
                </a:lnTo>
                <a:lnTo>
                  <a:pt x="48856" y="145567"/>
                </a:lnTo>
                <a:lnTo>
                  <a:pt x="51130" y="145567"/>
                </a:lnTo>
                <a:lnTo>
                  <a:pt x="91325" y="191744"/>
                </a:lnTo>
                <a:lnTo>
                  <a:pt x="93484" y="191744"/>
                </a:lnTo>
                <a:lnTo>
                  <a:pt x="130733" y="145567"/>
                </a:lnTo>
                <a:lnTo>
                  <a:pt x="132981" y="145567"/>
                </a:lnTo>
                <a:lnTo>
                  <a:pt x="131864" y="149771"/>
                </a:lnTo>
                <a:lnTo>
                  <a:pt x="131864" y="221729"/>
                </a:lnTo>
                <a:lnTo>
                  <a:pt x="181876" y="221729"/>
                </a:lnTo>
                <a:lnTo>
                  <a:pt x="181876" y="145567"/>
                </a:lnTo>
                <a:lnTo>
                  <a:pt x="181876" y="129641"/>
                </a:lnTo>
                <a:lnTo>
                  <a:pt x="181876" y="67132"/>
                </a:lnTo>
                <a:close/>
              </a:path>
              <a:path w="554990" h="226059">
                <a:moveTo>
                  <a:pt x="374535" y="144856"/>
                </a:moveTo>
                <a:lnTo>
                  <a:pt x="368033" y="112433"/>
                </a:lnTo>
                <a:lnTo>
                  <a:pt x="367322" y="111417"/>
                </a:lnTo>
                <a:lnTo>
                  <a:pt x="350024" y="86614"/>
                </a:lnTo>
                <a:lnTo>
                  <a:pt x="322795" y="69545"/>
                </a:lnTo>
                <a:lnTo>
                  <a:pt x="319938" y="69037"/>
                </a:lnTo>
                <a:lnTo>
                  <a:pt x="319938" y="144856"/>
                </a:lnTo>
                <a:lnTo>
                  <a:pt x="317677" y="157734"/>
                </a:lnTo>
                <a:lnTo>
                  <a:pt x="311315" y="168211"/>
                </a:lnTo>
                <a:lnTo>
                  <a:pt x="301434" y="175247"/>
                </a:lnTo>
                <a:lnTo>
                  <a:pt x="288594" y="177812"/>
                </a:lnTo>
                <a:lnTo>
                  <a:pt x="275958" y="175247"/>
                </a:lnTo>
                <a:lnTo>
                  <a:pt x="266052" y="168211"/>
                </a:lnTo>
                <a:lnTo>
                  <a:pt x="259575" y="157734"/>
                </a:lnTo>
                <a:lnTo>
                  <a:pt x="257251" y="144856"/>
                </a:lnTo>
                <a:lnTo>
                  <a:pt x="259575" y="131699"/>
                </a:lnTo>
                <a:lnTo>
                  <a:pt x="266052" y="121081"/>
                </a:lnTo>
                <a:lnTo>
                  <a:pt x="275958" y="113995"/>
                </a:lnTo>
                <a:lnTo>
                  <a:pt x="288594" y="111417"/>
                </a:lnTo>
                <a:lnTo>
                  <a:pt x="301434" y="113995"/>
                </a:lnTo>
                <a:lnTo>
                  <a:pt x="311315" y="121081"/>
                </a:lnTo>
                <a:lnTo>
                  <a:pt x="317677" y="131699"/>
                </a:lnTo>
                <a:lnTo>
                  <a:pt x="319938" y="144856"/>
                </a:lnTo>
                <a:lnTo>
                  <a:pt x="319938" y="69037"/>
                </a:lnTo>
                <a:lnTo>
                  <a:pt x="254673" y="69545"/>
                </a:lnTo>
                <a:lnTo>
                  <a:pt x="209626" y="112433"/>
                </a:lnTo>
                <a:lnTo>
                  <a:pt x="203123" y="144856"/>
                </a:lnTo>
                <a:lnTo>
                  <a:pt x="209626" y="177012"/>
                </a:lnTo>
                <a:lnTo>
                  <a:pt x="227584" y="202692"/>
                </a:lnTo>
                <a:lnTo>
                  <a:pt x="254673" y="219722"/>
                </a:lnTo>
                <a:lnTo>
                  <a:pt x="288594" y="225882"/>
                </a:lnTo>
                <a:lnTo>
                  <a:pt x="322795" y="219722"/>
                </a:lnTo>
                <a:lnTo>
                  <a:pt x="350024" y="202692"/>
                </a:lnTo>
                <a:lnTo>
                  <a:pt x="367461" y="177812"/>
                </a:lnTo>
                <a:lnTo>
                  <a:pt x="368033" y="177012"/>
                </a:lnTo>
                <a:lnTo>
                  <a:pt x="374535" y="144856"/>
                </a:lnTo>
                <a:close/>
              </a:path>
              <a:path w="554990" h="226059">
                <a:moveTo>
                  <a:pt x="535457" y="0"/>
                </a:moveTo>
                <a:lnTo>
                  <a:pt x="490575" y="0"/>
                </a:lnTo>
                <a:lnTo>
                  <a:pt x="490575" y="11049"/>
                </a:lnTo>
                <a:lnTo>
                  <a:pt x="485571" y="17462"/>
                </a:lnTo>
                <a:lnTo>
                  <a:pt x="468249" y="17462"/>
                </a:lnTo>
                <a:lnTo>
                  <a:pt x="463257" y="10668"/>
                </a:lnTo>
                <a:lnTo>
                  <a:pt x="463257" y="0"/>
                </a:lnTo>
                <a:lnTo>
                  <a:pt x="418363" y="0"/>
                </a:lnTo>
                <a:lnTo>
                  <a:pt x="422668" y="22491"/>
                </a:lnTo>
                <a:lnTo>
                  <a:pt x="433832" y="39878"/>
                </a:lnTo>
                <a:lnTo>
                  <a:pt x="452081" y="51117"/>
                </a:lnTo>
                <a:lnTo>
                  <a:pt x="477608" y="55092"/>
                </a:lnTo>
                <a:lnTo>
                  <a:pt x="501611" y="51028"/>
                </a:lnTo>
                <a:lnTo>
                  <a:pt x="519493" y="39649"/>
                </a:lnTo>
                <a:lnTo>
                  <a:pt x="530885" y="22225"/>
                </a:lnTo>
                <a:lnTo>
                  <a:pt x="535457" y="0"/>
                </a:lnTo>
                <a:close/>
              </a:path>
              <a:path w="554990" h="226059">
                <a:moveTo>
                  <a:pt x="554697" y="67157"/>
                </a:moveTo>
                <a:lnTo>
                  <a:pt x="505079" y="67157"/>
                </a:lnTo>
                <a:lnTo>
                  <a:pt x="448614" y="150406"/>
                </a:lnTo>
                <a:lnTo>
                  <a:pt x="446379" y="150406"/>
                </a:lnTo>
                <a:lnTo>
                  <a:pt x="447484" y="144411"/>
                </a:lnTo>
                <a:lnTo>
                  <a:pt x="447509" y="67157"/>
                </a:lnTo>
                <a:lnTo>
                  <a:pt x="395630" y="67157"/>
                </a:lnTo>
                <a:lnTo>
                  <a:pt x="395605" y="221754"/>
                </a:lnTo>
                <a:lnTo>
                  <a:pt x="445249" y="221754"/>
                </a:lnTo>
                <a:lnTo>
                  <a:pt x="493928" y="150406"/>
                </a:lnTo>
                <a:lnTo>
                  <a:pt x="501713" y="139014"/>
                </a:lnTo>
                <a:lnTo>
                  <a:pt x="503961" y="139014"/>
                </a:lnTo>
                <a:lnTo>
                  <a:pt x="502831" y="143916"/>
                </a:lnTo>
                <a:lnTo>
                  <a:pt x="502831" y="221754"/>
                </a:lnTo>
                <a:lnTo>
                  <a:pt x="554697" y="221754"/>
                </a:lnTo>
                <a:lnTo>
                  <a:pt x="554697" y="139014"/>
                </a:lnTo>
                <a:lnTo>
                  <a:pt x="554697" y="67157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2245" y="1180812"/>
            <a:ext cx="182245" cy="154940"/>
          </a:xfrm>
          <a:custGeom>
            <a:avLst/>
            <a:gdLst/>
            <a:ahLst/>
            <a:cxnLst/>
            <a:rect l="l" t="t" r="r" b="b"/>
            <a:pathLst>
              <a:path w="182244" h="154940">
                <a:moveTo>
                  <a:pt x="40909" y="0"/>
                </a:moveTo>
                <a:lnTo>
                  <a:pt x="0" y="0"/>
                </a:lnTo>
                <a:lnTo>
                  <a:pt x="0" y="154592"/>
                </a:lnTo>
                <a:lnTo>
                  <a:pt x="49988" y="154592"/>
                </a:lnTo>
                <a:lnTo>
                  <a:pt x="49974" y="82636"/>
                </a:lnTo>
                <a:lnTo>
                  <a:pt x="48867" y="78426"/>
                </a:lnTo>
                <a:lnTo>
                  <a:pt x="181879" y="78426"/>
                </a:lnTo>
                <a:lnTo>
                  <a:pt x="181879" y="62511"/>
                </a:lnTo>
                <a:lnTo>
                  <a:pt x="91316" y="62511"/>
                </a:lnTo>
                <a:lnTo>
                  <a:pt x="90887" y="60971"/>
                </a:lnTo>
                <a:lnTo>
                  <a:pt x="88845" y="58448"/>
                </a:lnTo>
                <a:lnTo>
                  <a:pt x="40909" y="0"/>
                </a:lnTo>
                <a:close/>
              </a:path>
              <a:path w="182244" h="154940">
                <a:moveTo>
                  <a:pt x="181879" y="78426"/>
                </a:moveTo>
                <a:lnTo>
                  <a:pt x="132980" y="78426"/>
                </a:lnTo>
                <a:lnTo>
                  <a:pt x="131870" y="82636"/>
                </a:lnTo>
                <a:lnTo>
                  <a:pt x="131870" y="154592"/>
                </a:lnTo>
                <a:lnTo>
                  <a:pt x="181879" y="154592"/>
                </a:lnTo>
                <a:lnTo>
                  <a:pt x="181879" y="78426"/>
                </a:lnTo>
                <a:close/>
              </a:path>
              <a:path w="182244" h="154940">
                <a:moveTo>
                  <a:pt x="130739" y="78426"/>
                </a:moveTo>
                <a:lnTo>
                  <a:pt x="51129" y="78426"/>
                </a:lnTo>
                <a:lnTo>
                  <a:pt x="91327" y="124614"/>
                </a:lnTo>
                <a:lnTo>
                  <a:pt x="93494" y="124614"/>
                </a:lnTo>
                <a:lnTo>
                  <a:pt x="130739" y="78426"/>
                </a:lnTo>
                <a:close/>
              </a:path>
              <a:path w="182244" h="154940">
                <a:moveTo>
                  <a:pt x="181879" y="0"/>
                </a:moveTo>
                <a:lnTo>
                  <a:pt x="140959" y="0"/>
                </a:lnTo>
                <a:lnTo>
                  <a:pt x="97559" y="56333"/>
                </a:lnTo>
                <a:lnTo>
                  <a:pt x="93745" y="61087"/>
                </a:lnTo>
                <a:lnTo>
                  <a:pt x="93567" y="62511"/>
                </a:lnTo>
                <a:lnTo>
                  <a:pt x="181879" y="62511"/>
                </a:lnTo>
                <a:lnTo>
                  <a:pt x="181879" y="0"/>
                </a:lnTo>
                <a:close/>
              </a:path>
            </a:pathLst>
          </a:custGeom>
          <a:solidFill>
            <a:srgbClr val="1A3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911" y="1615458"/>
            <a:ext cx="1121536" cy="21665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578362" y="1283374"/>
            <a:ext cx="538480" cy="241300"/>
            <a:chOff x="14578362" y="1283374"/>
            <a:chExt cx="538480" cy="241300"/>
          </a:xfrm>
        </p:grpSpPr>
        <p:sp>
          <p:nvSpPr>
            <p:cNvPr id="6" name="object 6"/>
            <p:cNvSpPr/>
            <p:nvPr/>
          </p:nvSpPr>
          <p:spPr>
            <a:xfrm>
              <a:off x="14578362" y="1283374"/>
              <a:ext cx="167795" cy="24118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67582" y="1366366"/>
              <a:ext cx="146843" cy="15460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4728" y="1362775"/>
              <a:ext cx="129189" cy="16173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85425" y="1453659"/>
              <a:ext cx="31115" cy="67310"/>
            </a:xfrm>
            <a:custGeom>
              <a:avLst/>
              <a:gdLst/>
              <a:ahLst/>
              <a:cxnLst/>
              <a:rect l="l" t="t" r="r" b="b"/>
              <a:pathLst>
                <a:path w="31115" h="67309">
                  <a:moveTo>
                    <a:pt x="0" y="67309"/>
                  </a:moveTo>
                  <a:lnTo>
                    <a:pt x="30836" y="67309"/>
                  </a:lnTo>
                  <a:lnTo>
                    <a:pt x="30836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85424" y="1362764"/>
            <a:ext cx="483234" cy="161925"/>
            <a:chOff x="15085424" y="1362764"/>
            <a:chExt cx="483234" cy="161925"/>
          </a:xfrm>
        </p:grpSpPr>
        <p:sp>
          <p:nvSpPr>
            <p:cNvPr id="11" name="object 11"/>
            <p:cNvSpPr/>
            <p:nvPr/>
          </p:nvSpPr>
          <p:spPr>
            <a:xfrm>
              <a:off x="15085415" y="1366030"/>
              <a:ext cx="144780" cy="154940"/>
            </a:xfrm>
            <a:custGeom>
              <a:avLst/>
              <a:gdLst/>
              <a:ahLst/>
              <a:cxnLst/>
              <a:rect l="l" t="t" r="r" b="b"/>
              <a:pathLst>
                <a:path w="144780" h="154940">
                  <a:moveTo>
                    <a:pt x="144653" y="0"/>
                  </a:moveTo>
                  <a:lnTo>
                    <a:pt x="113804" y="0"/>
                  </a:lnTo>
                  <a:lnTo>
                    <a:pt x="113804" y="63500"/>
                  </a:lnTo>
                  <a:lnTo>
                    <a:pt x="30835" y="63500"/>
                  </a:lnTo>
                  <a:lnTo>
                    <a:pt x="30835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87630"/>
                  </a:lnTo>
                  <a:lnTo>
                    <a:pt x="113804" y="87630"/>
                  </a:lnTo>
                  <a:lnTo>
                    <a:pt x="113804" y="154940"/>
                  </a:lnTo>
                  <a:lnTo>
                    <a:pt x="144653" y="154940"/>
                  </a:lnTo>
                  <a:lnTo>
                    <a:pt x="144653" y="87630"/>
                  </a:lnTo>
                  <a:lnTo>
                    <a:pt x="144653" y="63500"/>
                  </a:lnTo>
                  <a:lnTo>
                    <a:pt x="144653" y="0"/>
                  </a:lnTo>
                  <a:close/>
                </a:path>
              </a:pathLst>
            </a:custGeom>
            <a:solidFill>
              <a:srgbClr val="1A3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51597" y="1362764"/>
              <a:ext cx="150529" cy="16178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22503" y="1362764"/>
              <a:ext cx="146068" cy="161785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789927" y="1520519"/>
            <a:ext cx="104139" cy="160655"/>
          </a:xfrm>
          <a:custGeom>
            <a:avLst/>
            <a:gdLst/>
            <a:ahLst/>
            <a:cxnLst/>
            <a:rect l="l" t="t" r="r" b="b"/>
            <a:pathLst>
              <a:path w="104140" h="160655">
                <a:moveTo>
                  <a:pt x="51914" y="0"/>
                </a:moveTo>
                <a:lnTo>
                  <a:pt x="0" y="51830"/>
                </a:lnTo>
                <a:lnTo>
                  <a:pt x="51904" y="160235"/>
                </a:lnTo>
                <a:lnTo>
                  <a:pt x="103829" y="51830"/>
                </a:lnTo>
                <a:lnTo>
                  <a:pt x="51914" y="0"/>
                </a:lnTo>
                <a:close/>
              </a:path>
            </a:pathLst>
          </a:custGeom>
          <a:solidFill>
            <a:srgbClr val="EC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5687239" y="1007592"/>
            <a:ext cx="362585" cy="516890"/>
            <a:chOff x="15687239" y="1007592"/>
            <a:chExt cx="362585" cy="516890"/>
          </a:xfrm>
        </p:grpSpPr>
        <p:sp>
          <p:nvSpPr>
            <p:cNvPr id="16" name="object 16"/>
            <p:cNvSpPr/>
            <p:nvPr/>
          </p:nvSpPr>
          <p:spPr>
            <a:xfrm>
              <a:off x="15805539" y="1222318"/>
              <a:ext cx="72144" cy="7215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7230" y="1007598"/>
              <a:ext cx="362585" cy="516890"/>
            </a:xfrm>
            <a:custGeom>
              <a:avLst/>
              <a:gdLst/>
              <a:ahLst/>
              <a:cxnLst/>
              <a:rect l="l" t="t" r="r" b="b"/>
              <a:pathLst>
                <a:path w="362584" h="516890">
                  <a:moveTo>
                    <a:pt x="309206" y="255612"/>
                  </a:moveTo>
                  <a:lnTo>
                    <a:pt x="298513" y="198882"/>
                  </a:lnTo>
                  <a:lnTo>
                    <a:pt x="271564" y="150406"/>
                  </a:lnTo>
                  <a:lnTo>
                    <a:pt x="258419" y="135788"/>
                  </a:lnTo>
                  <a:lnTo>
                    <a:pt x="236029" y="110871"/>
                  </a:lnTo>
                  <a:lnTo>
                    <a:pt x="234238" y="109410"/>
                  </a:lnTo>
                  <a:lnTo>
                    <a:pt x="234238" y="254025"/>
                  </a:lnTo>
                  <a:lnTo>
                    <a:pt x="229362" y="298869"/>
                  </a:lnTo>
                  <a:lnTo>
                    <a:pt x="218440" y="344665"/>
                  </a:lnTo>
                  <a:lnTo>
                    <a:pt x="207086" y="381406"/>
                  </a:lnTo>
                  <a:lnTo>
                    <a:pt x="200863" y="399084"/>
                  </a:lnTo>
                  <a:lnTo>
                    <a:pt x="154609" y="352729"/>
                  </a:lnTo>
                  <a:lnTo>
                    <a:pt x="108343" y="399084"/>
                  </a:lnTo>
                  <a:lnTo>
                    <a:pt x="102133" y="381406"/>
                  </a:lnTo>
                  <a:lnTo>
                    <a:pt x="90779" y="344665"/>
                  </a:lnTo>
                  <a:lnTo>
                    <a:pt x="79857" y="298869"/>
                  </a:lnTo>
                  <a:lnTo>
                    <a:pt x="74980" y="254025"/>
                  </a:lnTo>
                  <a:lnTo>
                    <a:pt x="86639" y="204825"/>
                  </a:lnTo>
                  <a:lnTo>
                    <a:pt x="112712" y="168351"/>
                  </a:lnTo>
                  <a:lnTo>
                    <a:pt x="139814" y="145148"/>
                  </a:lnTo>
                  <a:lnTo>
                    <a:pt x="154609" y="135788"/>
                  </a:lnTo>
                  <a:lnTo>
                    <a:pt x="169392" y="145148"/>
                  </a:lnTo>
                  <a:lnTo>
                    <a:pt x="196507" y="168351"/>
                  </a:lnTo>
                  <a:lnTo>
                    <a:pt x="222580" y="204825"/>
                  </a:lnTo>
                  <a:lnTo>
                    <a:pt x="234238" y="254025"/>
                  </a:lnTo>
                  <a:lnTo>
                    <a:pt x="234238" y="109410"/>
                  </a:lnTo>
                  <a:lnTo>
                    <a:pt x="199567" y="80975"/>
                  </a:lnTo>
                  <a:lnTo>
                    <a:pt x="169875" y="61404"/>
                  </a:lnTo>
                  <a:lnTo>
                    <a:pt x="154609" y="52844"/>
                  </a:lnTo>
                  <a:lnTo>
                    <a:pt x="139331" y="61404"/>
                  </a:lnTo>
                  <a:lnTo>
                    <a:pt x="73177" y="110871"/>
                  </a:lnTo>
                  <a:lnTo>
                    <a:pt x="37642" y="150406"/>
                  </a:lnTo>
                  <a:lnTo>
                    <a:pt x="10693" y="198882"/>
                  </a:lnTo>
                  <a:lnTo>
                    <a:pt x="0" y="255612"/>
                  </a:lnTo>
                  <a:lnTo>
                    <a:pt x="13208" y="340156"/>
                  </a:lnTo>
                  <a:lnTo>
                    <a:pt x="42265" y="425018"/>
                  </a:lnTo>
                  <a:lnTo>
                    <a:pt x="71323" y="490448"/>
                  </a:lnTo>
                  <a:lnTo>
                    <a:pt x="84531" y="516648"/>
                  </a:lnTo>
                  <a:lnTo>
                    <a:pt x="154609" y="446430"/>
                  </a:lnTo>
                  <a:lnTo>
                    <a:pt x="224675" y="516648"/>
                  </a:lnTo>
                  <a:lnTo>
                    <a:pt x="261747" y="446430"/>
                  </a:lnTo>
                  <a:lnTo>
                    <a:pt x="284353" y="399084"/>
                  </a:lnTo>
                  <a:lnTo>
                    <a:pt x="307886" y="318033"/>
                  </a:lnTo>
                  <a:lnTo>
                    <a:pt x="309206" y="255612"/>
                  </a:lnTo>
                  <a:close/>
                </a:path>
                <a:path w="362584" h="516890">
                  <a:moveTo>
                    <a:pt x="362077" y="52832"/>
                  </a:moveTo>
                  <a:lnTo>
                    <a:pt x="309245" y="0"/>
                  </a:lnTo>
                  <a:lnTo>
                    <a:pt x="256400" y="52832"/>
                  </a:lnTo>
                  <a:lnTo>
                    <a:pt x="309245" y="105676"/>
                  </a:lnTo>
                  <a:lnTo>
                    <a:pt x="362077" y="52832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7051312" y="1451495"/>
            <a:ext cx="1158875" cy="35560"/>
          </a:xfrm>
          <a:custGeom>
            <a:avLst/>
            <a:gdLst/>
            <a:ahLst/>
            <a:cxnLst/>
            <a:rect l="l" t="t" r="r" b="b"/>
            <a:pathLst>
              <a:path w="1158875" h="35559">
                <a:moveTo>
                  <a:pt x="0" y="35265"/>
                </a:moveTo>
                <a:lnTo>
                  <a:pt x="544999" y="35265"/>
                </a:lnTo>
                <a:lnTo>
                  <a:pt x="612860" y="0"/>
                </a:lnTo>
                <a:lnTo>
                  <a:pt x="1158729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51323" y="1605678"/>
            <a:ext cx="119567" cy="646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23728" y="1610391"/>
            <a:ext cx="276225" cy="57785"/>
          </a:xfrm>
          <a:custGeom>
            <a:avLst/>
            <a:gdLst/>
            <a:ahLst/>
            <a:cxnLst/>
            <a:rect l="l" t="t" r="r" b="b"/>
            <a:pathLst>
              <a:path w="276225" h="57785">
                <a:moveTo>
                  <a:pt x="48069" y="28778"/>
                </a:moveTo>
                <a:lnTo>
                  <a:pt x="45986" y="16929"/>
                </a:lnTo>
                <a:lnTo>
                  <a:pt x="41008" y="9182"/>
                </a:lnTo>
                <a:lnTo>
                  <a:pt x="40170" y="7861"/>
                </a:lnTo>
                <a:lnTo>
                  <a:pt x="31267" y="2057"/>
                </a:lnTo>
                <a:lnTo>
                  <a:pt x="19913" y="0"/>
                </a:lnTo>
                <a:lnTo>
                  <a:pt x="11353" y="0"/>
                </a:lnTo>
                <a:lnTo>
                  <a:pt x="4559" y="2806"/>
                </a:lnTo>
                <a:lnTo>
                  <a:pt x="635" y="6159"/>
                </a:lnTo>
                <a:lnTo>
                  <a:pt x="4470" y="13500"/>
                </a:lnTo>
                <a:lnTo>
                  <a:pt x="8394" y="10553"/>
                </a:lnTo>
                <a:lnTo>
                  <a:pt x="13106" y="9182"/>
                </a:lnTo>
                <a:lnTo>
                  <a:pt x="28130" y="9182"/>
                </a:lnTo>
                <a:lnTo>
                  <a:pt x="35839" y="14376"/>
                </a:lnTo>
                <a:lnTo>
                  <a:pt x="37719" y="23749"/>
                </a:lnTo>
                <a:lnTo>
                  <a:pt x="12814" y="23749"/>
                </a:lnTo>
                <a:lnTo>
                  <a:pt x="12814" y="32931"/>
                </a:lnTo>
                <a:lnTo>
                  <a:pt x="37973" y="32931"/>
                </a:lnTo>
                <a:lnTo>
                  <a:pt x="36283" y="43243"/>
                </a:lnTo>
                <a:lnTo>
                  <a:pt x="28206" y="48526"/>
                </a:lnTo>
                <a:lnTo>
                  <a:pt x="12814" y="48526"/>
                </a:lnTo>
                <a:lnTo>
                  <a:pt x="7785" y="46355"/>
                </a:lnTo>
                <a:lnTo>
                  <a:pt x="4267" y="43624"/>
                </a:lnTo>
                <a:lnTo>
                  <a:pt x="0" y="51879"/>
                </a:lnTo>
                <a:lnTo>
                  <a:pt x="3924" y="55245"/>
                </a:lnTo>
                <a:lnTo>
                  <a:pt x="11023" y="57721"/>
                </a:lnTo>
                <a:lnTo>
                  <a:pt x="18783" y="57721"/>
                </a:lnTo>
                <a:lnTo>
                  <a:pt x="30924" y="55651"/>
                </a:lnTo>
                <a:lnTo>
                  <a:pt x="40144" y="49809"/>
                </a:lnTo>
                <a:lnTo>
                  <a:pt x="40970" y="48526"/>
                </a:lnTo>
                <a:lnTo>
                  <a:pt x="46012" y="40678"/>
                </a:lnTo>
                <a:lnTo>
                  <a:pt x="48069" y="28778"/>
                </a:lnTo>
                <a:close/>
              </a:path>
              <a:path w="276225" h="57785">
                <a:moveTo>
                  <a:pt x="109347" y="56819"/>
                </a:moveTo>
                <a:lnTo>
                  <a:pt x="85750" y="27978"/>
                </a:lnTo>
                <a:lnTo>
                  <a:pt x="85305" y="27432"/>
                </a:lnTo>
                <a:lnTo>
                  <a:pt x="84886" y="26924"/>
                </a:lnTo>
                <a:lnTo>
                  <a:pt x="107886" y="889"/>
                </a:lnTo>
                <a:lnTo>
                  <a:pt x="96100" y="889"/>
                </a:lnTo>
                <a:lnTo>
                  <a:pt x="74028" y="27432"/>
                </a:lnTo>
                <a:lnTo>
                  <a:pt x="74028" y="889"/>
                </a:lnTo>
                <a:lnTo>
                  <a:pt x="64198" y="889"/>
                </a:lnTo>
                <a:lnTo>
                  <a:pt x="64198" y="56819"/>
                </a:lnTo>
                <a:lnTo>
                  <a:pt x="74028" y="56819"/>
                </a:lnTo>
                <a:lnTo>
                  <a:pt x="74028" y="27978"/>
                </a:lnTo>
                <a:lnTo>
                  <a:pt x="96862" y="56819"/>
                </a:lnTo>
                <a:lnTo>
                  <a:pt x="109347" y="56819"/>
                </a:lnTo>
                <a:close/>
              </a:path>
              <a:path w="276225" h="57785">
                <a:moveTo>
                  <a:pt x="162191" y="51409"/>
                </a:moveTo>
                <a:lnTo>
                  <a:pt x="160718" y="48526"/>
                </a:lnTo>
                <a:lnTo>
                  <a:pt x="158432" y="44056"/>
                </a:lnTo>
                <a:lnTo>
                  <a:pt x="154597" y="47015"/>
                </a:lnTo>
                <a:lnTo>
                  <a:pt x="149885" y="48526"/>
                </a:lnTo>
                <a:lnTo>
                  <a:pt x="145161" y="48526"/>
                </a:lnTo>
                <a:lnTo>
                  <a:pt x="137325" y="47091"/>
                </a:lnTo>
                <a:lnTo>
                  <a:pt x="131203" y="43078"/>
                </a:lnTo>
                <a:lnTo>
                  <a:pt x="127228" y="36855"/>
                </a:lnTo>
                <a:lnTo>
                  <a:pt x="125806" y="28854"/>
                </a:lnTo>
                <a:lnTo>
                  <a:pt x="127203" y="20650"/>
                </a:lnTo>
                <a:lnTo>
                  <a:pt x="131025" y="14465"/>
                </a:lnTo>
                <a:lnTo>
                  <a:pt x="136804" y="10541"/>
                </a:lnTo>
                <a:lnTo>
                  <a:pt x="144030" y="9182"/>
                </a:lnTo>
                <a:lnTo>
                  <a:pt x="149618" y="9182"/>
                </a:lnTo>
                <a:lnTo>
                  <a:pt x="153339" y="10706"/>
                </a:lnTo>
                <a:lnTo>
                  <a:pt x="156679" y="12954"/>
                </a:lnTo>
                <a:lnTo>
                  <a:pt x="158965" y="9182"/>
                </a:lnTo>
                <a:lnTo>
                  <a:pt x="161074" y="5689"/>
                </a:lnTo>
                <a:lnTo>
                  <a:pt x="157391" y="2311"/>
                </a:lnTo>
                <a:lnTo>
                  <a:pt x="151333" y="0"/>
                </a:lnTo>
                <a:lnTo>
                  <a:pt x="144030" y="0"/>
                </a:lnTo>
                <a:lnTo>
                  <a:pt x="131775" y="2247"/>
                </a:lnTo>
                <a:lnTo>
                  <a:pt x="122796" y="8407"/>
                </a:lnTo>
                <a:lnTo>
                  <a:pt x="117284" y="17564"/>
                </a:lnTo>
                <a:lnTo>
                  <a:pt x="115417" y="28854"/>
                </a:lnTo>
                <a:lnTo>
                  <a:pt x="117525" y="40703"/>
                </a:lnTo>
                <a:lnTo>
                  <a:pt x="123431" y="49809"/>
                </a:lnTo>
                <a:lnTo>
                  <a:pt x="132549" y="55651"/>
                </a:lnTo>
                <a:lnTo>
                  <a:pt x="144272" y="57721"/>
                </a:lnTo>
                <a:lnTo>
                  <a:pt x="151549" y="57721"/>
                </a:lnTo>
                <a:lnTo>
                  <a:pt x="158686" y="55156"/>
                </a:lnTo>
                <a:lnTo>
                  <a:pt x="162191" y="51409"/>
                </a:lnTo>
                <a:close/>
              </a:path>
              <a:path w="276225" h="57785">
                <a:moveTo>
                  <a:pt x="224993" y="56819"/>
                </a:moveTo>
                <a:lnTo>
                  <a:pt x="218986" y="42532"/>
                </a:lnTo>
                <a:lnTo>
                  <a:pt x="215112" y="33337"/>
                </a:lnTo>
                <a:lnTo>
                  <a:pt x="206730" y="13423"/>
                </a:lnTo>
                <a:lnTo>
                  <a:pt x="204965" y="9232"/>
                </a:lnTo>
                <a:lnTo>
                  <a:pt x="204965" y="33337"/>
                </a:lnTo>
                <a:lnTo>
                  <a:pt x="188595" y="33337"/>
                </a:lnTo>
                <a:lnTo>
                  <a:pt x="196786" y="13423"/>
                </a:lnTo>
                <a:lnTo>
                  <a:pt x="204965" y="33337"/>
                </a:lnTo>
                <a:lnTo>
                  <a:pt x="204965" y="9232"/>
                </a:lnTo>
                <a:lnTo>
                  <a:pt x="201383" y="711"/>
                </a:lnTo>
                <a:lnTo>
                  <a:pt x="192735" y="711"/>
                </a:lnTo>
                <a:lnTo>
                  <a:pt x="169087" y="56819"/>
                </a:lnTo>
                <a:lnTo>
                  <a:pt x="178981" y="56819"/>
                </a:lnTo>
                <a:lnTo>
                  <a:pt x="184810" y="42532"/>
                </a:lnTo>
                <a:lnTo>
                  <a:pt x="208724" y="42532"/>
                </a:lnTo>
                <a:lnTo>
                  <a:pt x="214541" y="56819"/>
                </a:lnTo>
                <a:lnTo>
                  <a:pt x="224993" y="56819"/>
                </a:lnTo>
                <a:close/>
              </a:path>
              <a:path w="276225" h="57785">
                <a:moveTo>
                  <a:pt x="275767" y="18694"/>
                </a:moveTo>
                <a:lnTo>
                  <a:pt x="274701" y="12014"/>
                </a:lnTo>
                <a:lnTo>
                  <a:pt x="273405" y="9918"/>
                </a:lnTo>
                <a:lnTo>
                  <a:pt x="271119" y="6261"/>
                </a:lnTo>
                <a:lnTo>
                  <a:pt x="265379" y="2806"/>
                </a:lnTo>
                <a:lnTo>
                  <a:pt x="265379" y="12776"/>
                </a:lnTo>
                <a:lnTo>
                  <a:pt x="265379" y="24866"/>
                </a:lnTo>
                <a:lnTo>
                  <a:pt x="260807" y="27660"/>
                </a:lnTo>
                <a:lnTo>
                  <a:pt x="252755" y="27660"/>
                </a:lnTo>
                <a:lnTo>
                  <a:pt x="250342" y="27482"/>
                </a:lnTo>
                <a:lnTo>
                  <a:pt x="248043" y="27266"/>
                </a:lnTo>
                <a:lnTo>
                  <a:pt x="248043" y="10083"/>
                </a:lnTo>
                <a:lnTo>
                  <a:pt x="253085" y="9918"/>
                </a:lnTo>
                <a:lnTo>
                  <a:pt x="261772" y="9918"/>
                </a:lnTo>
                <a:lnTo>
                  <a:pt x="265379" y="12776"/>
                </a:lnTo>
                <a:lnTo>
                  <a:pt x="265379" y="2806"/>
                </a:lnTo>
                <a:lnTo>
                  <a:pt x="264452" y="2235"/>
                </a:lnTo>
                <a:lnTo>
                  <a:pt x="254127" y="711"/>
                </a:lnTo>
                <a:lnTo>
                  <a:pt x="250177" y="711"/>
                </a:lnTo>
                <a:lnTo>
                  <a:pt x="241300" y="889"/>
                </a:lnTo>
                <a:lnTo>
                  <a:pt x="238213" y="889"/>
                </a:lnTo>
                <a:lnTo>
                  <a:pt x="238213" y="56819"/>
                </a:lnTo>
                <a:lnTo>
                  <a:pt x="248043" y="56819"/>
                </a:lnTo>
                <a:lnTo>
                  <a:pt x="248043" y="36614"/>
                </a:lnTo>
                <a:lnTo>
                  <a:pt x="250456" y="36855"/>
                </a:lnTo>
                <a:lnTo>
                  <a:pt x="255308" y="36855"/>
                </a:lnTo>
                <a:lnTo>
                  <a:pt x="256730" y="36614"/>
                </a:lnTo>
                <a:lnTo>
                  <a:pt x="264147" y="35356"/>
                </a:lnTo>
                <a:lnTo>
                  <a:pt x="270548" y="31343"/>
                </a:lnTo>
                <a:lnTo>
                  <a:pt x="273024" y="27660"/>
                </a:lnTo>
                <a:lnTo>
                  <a:pt x="274447" y="25552"/>
                </a:lnTo>
                <a:lnTo>
                  <a:pt x="275767" y="186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51323" y="1742062"/>
            <a:ext cx="119567" cy="64647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29653" y="1746784"/>
            <a:ext cx="723265" cy="57785"/>
          </a:xfrm>
          <a:custGeom>
            <a:avLst/>
            <a:gdLst/>
            <a:ahLst/>
            <a:cxnLst/>
            <a:rect l="l" t="t" r="r" b="b"/>
            <a:pathLst>
              <a:path w="723265" h="57785">
                <a:moveTo>
                  <a:pt x="15894" y="722"/>
                </a:moveTo>
                <a:lnTo>
                  <a:pt x="11968" y="722"/>
                </a:lnTo>
                <a:lnTo>
                  <a:pt x="3099" y="879"/>
                </a:lnTo>
                <a:lnTo>
                  <a:pt x="0" y="879"/>
                </a:lnTo>
                <a:lnTo>
                  <a:pt x="0" y="56835"/>
                </a:lnTo>
                <a:lnTo>
                  <a:pt x="9821" y="56835"/>
                </a:lnTo>
                <a:lnTo>
                  <a:pt x="9821" y="36637"/>
                </a:lnTo>
                <a:lnTo>
                  <a:pt x="18446" y="36637"/>
                </a:lnTo>
                <a:lnTo>
                  <a:pt x="25925" y="35369"/>
                </a:lnTo>
                <a:lnTo>
                  <a:pt x="32339" y="31358"/>
                </a:lnTo>
                <a:lnTo>
                  <a:pt x="34817" y="27685"/>
                </a:lnTo>
                <a:lnTo>
                  <a:pt x="14554" y="27685"/>
                </a:lnTo>
                <a:lnTo>
                  <a:pt x="12146" y="27507"/>
                </a:lnTo>
                <a:lnTo>
                  <a:pt x="9821" y="27245"/>
                </a:lnTo>
                <a:lnTo>
                  <a:pt x="9821" y="10052"/>
                </a:lnTo>
                <a:lnTo>
                  <a:pt x="12470" y="9999"/>
                </a:lnTo>
                <a:lnTo>
                  <a:pt x="14847" y="9905"/>
                </a:lnTo>
                <a:lnTo>
                  <a:pt x="35183" y="9905"/>
                </a:lnTo>
                <a:lnTo>
                  <a:pt x="32908" y="6261"/>
                </a:lnTo>
                <a:lnTo>
                  <a:pt x="26230" y="2237"/>
                </a:lnTo>
                <a:lnTo>
                  <a:pt x="15894" y="722"/>
                </a:lnTo>
                <a:close/>
              </a:path>
              <a:path w="723265" h="57785">
                <a:moveTo>
                  <a:pt x="18446" y="36637"/>
                </a:moveTo>
                <a:lnTo>
                  <a:pt x="9821" y="36637"/>
                </a:lnTo>
                <a:lnTo>
                  <a:pt x="12229" y="36867"/>
                </a:lnTo>
                <a:lnTo>
                  <a:pt x="17088" y="36867"/>
                </a:lnTo>
                <a:lnTo>
                  <a:pt x="18446" y="36637"/>
                </a:lnTo>
                <a:close/>
              </a:path>
              <a:path w="723265" h="57785">
                <a:moveTo>
                  <a:pt x="35183" y="9905"/>
                </a:moveTo>
                <a:lnTo>
                  <a:pt x="23569" y="9905"/>
                </a:lnTo>
                <a:lnTo>
                  <a:pt x="27171" y="12805"/>
                </a:lnTo>
                <a:lnTo>
                  <a:pt x="27171" y="24836"/>
                </a:lnTo>
                <a:lnTo>
                  <a:pt x="22606" y="27685"/>
                </a:lnTo>
                <a:lnTo>
                  <a:pt x="34817" y="27685"/>
                </a:lnTo>
                <a:lnTo>
                  <a:pt x="36248" y="25563"/>
                </a:lnTo>
                <a:lnTo>
                  <a:pt x="37569" y="18711"/>
                </a:lnTo>
                <a:lnTo>
                  <a:pt x="36499" y="12013"/>
                </a:lnTo>
                <a:lnTo>
                  <a:pt x="35183" y="9905"/>
                </a:lnTo>
                <a:close/>
              </a:path>
              <a:path w="723265" h="57785">
                <a:moveTo>
                  <a:pt x="78238" y="0"/>
                </a:moveTo>
                <a:lnTo>
                  <a:pt x="66450" y="2228"/>
                </a:lnTo>
                <a:lnTo>
                  <a:pt x="57260" y="8345"/>
                </a:lnTo>
                <a:lnTo>
                  <a:pt x="51289" y="17501"/>
                </a:lnTo>
                <a:lnTo>
                  <a:pt x="49160" y="28847"/>
                </a:lnTo>
                <a:lnTo>
                  <a:pt x="51368" y="40720"/>
                </a:lnTo>
                <a:lnTo>
                  <a:pt x="57472" y="49833"/>
                </a:lnTo>
                <a:lnTo>
                  <a:pt x="66689" y="55675"/>
                </a:lnTo>
                <a:lnTo>
                  <a:pt x="78238" y="57736"/>
                </a:lnTo>
                <a:lnTo>
                  <a:pt x="89815" y="55584"/>
                </a:lnTo>
                <a:lnTo>
                  <a:pt x="99063" y="49590"/>
                </a:lnTo>
                <a:lnTo>
                  <a:pt x="99779" y="48522"/>
                </a:lnTo>
                <a:lnTo>
                  <a:pt x="78238" y="48522"/>
                </a:lnTo>
                <a:lnTo>
                  <a:pt x="70906" y="47021"/>
                </a:lnTo>
                <a:lnTo>
                  <a:pt x="64975" y="42882"/>
                </a:lnTo>
                <a:lnTo>
                  <a:pt x="61006" y="36643"/>
                </a:lnTo>
                <a:lnTo>
                  <a:pt x="59558" y="28847"/>
                </a:lnTo>
                <a:lnTo>
                  <a:pt x="60972" y="20886"/>
                </a:lnTo>
                <a:lnTo>
                  <a:pt x="64885" y="14673"/>
                </a:lnTo>
                <a:lnTo>
                  <a:pt x="70805" y="10634"/>
                </a:lnTo>
                <a:lnTo>
                  <a:pt x="78238" y="9193"/>
                </a:lnTo>
                <a:lnTo>
                  <a:pt x="99941" y="9193"/>
                </a:lnTo>
                <a:lnTo>
                  <a:pt x="99063" y="7889"/>
                </a:lnTo>
                <a:lnTo>
                  <a:pt x="89815" y="2057"/>
                </a:lnTo>
                <a:lnTo>
                  <a:pt x="78238" y="0"/>
                </a:lnTo>
                <a:close/>
              </a:path>
              <a:path w="723265" h="57785">
                <a:moveTo>
                  <a:pt x="99941" y="9193"/>
                </a:moveTo>
                <a:lnTo>
                  <a:pt x="78238" y="9193"/>
                </a:lnTo>
                <a:lnTo>
                  <a:pt x="85626" y="10634"/>
                </a:lnTo>
                <a:lnTo>
                  <a:pt x="91588" y="14673"/>
                </a:lnTo>
                <a:lnTo>
                  <a:pt x="95572" y="20886"/>
                </a:lnTo>
                <a:lnTo>
                  <a:pt x="97023" y="28847"/>
                </a:lnTo>
                <a:lnTo>
                  <a:pt x="95741" y="36573"/>
                </a:lnTo>
                <a:lnTo>
                  <a:pt x="92040" y="42819"/>
                </a:lnTo>
                <a:lnTo>
                  <a:pt x="86134" y="46998"/>
                </a:lnTo>
                <a:lnTo>
                  <a:pt x="78238" y="48522"/>
                </a:lnTo>
                <a:lnTo>
                  <a:pt x="99779" y="48522"/>
                </a:lnTo>
                <a:lnTo>
                  <a:pt x="105191" y="40446"/>
                </a:lnTo>
                <a:lnTo>
                  <a:pt x="107410" y="28847"/>
                </a:lnTo>
                <a:lnTo>
                  <a:pt x="105191" y="16989"/>
                </a:lnTo>
                <a:lnTo>
                  <a:pt x="99941" y="9193"/>
                </a:lnTo>
                <a:close/>
              </a:path>
              <a:path w="723265" h="57785">
                <a:moveTo>
                  <a:pt x="155304" y="0"/>
                </a:moveTo>
                <a:lnTo>
                  <a:pt x="148016" y="0"/>
                </a:lnTo>
                <a:lnTo>
                  <a:pt x="135763" y="2251"/>
                </a:lnTo>
                <a:lnTo>
                  <a:pt x="126794" y="8408"/>
                </a:lnTo>
                <a:lnTo>
                  <a:pt x="121285" y="17572"/>
                </a:lnTo>
                <a:lnTo>
                  <a:pt x="119409" y="28847"/>
                </a:lnTo>
                <a:lnTo>
                  <a:pt x="121510" y="40720"/>
                </a:lnTo>
                <a:lnTo>
                  <a:pt x="127416" y="49833"/>
                </a:lnTo>
                <a:lnTo>
                  <a:pt x="136536" y="55675"/>
                </a:lnTo>
                <a:lnTo>
                  <a:pt x="148278" y="57736"/>
                </a:lnTo>
                <a:lnTo>
                  <a:pt x="155545" y="57736"/>
                </a:lnTo>
                <a:lnTo>
                  <a:pt x="162654" y="55171"/>
                </a:lnTo>
                <a:lnTo>
                  <a:pt x="166162" y="51401"/>
                </a:lnTo>
                <a:lnTo>
                  <a:pt x="164694" y="48522"/>
                </a:lnTo>
                <a:lnTo>
                  <a:pt x="149199" y="48522"/>
                </a:lnTo>
                <a:lnTo>
                  <a:pt x="141319" y="47092"/>
                </a:lnTo>
                <a:lnTo>
                  <a:pt x="135192" y="43070"/>
                </a:lnTo>
                <a:lnTo>
                  <a:pt x="131220" y="36855"/>
                </a:lnTo>
                <a:lnTo>
                  <a:pt x="129807" y="28847"/>
                </a:lnTo>
                <a:lnTo>
                  <a:pt x="131192" y="20656"/>
                </a:lnTo>
                <a:lnTo>
                  <a:pt x="135016" y="14469"/>
                </a:lnTo>
                <a:lnTo>
                  <a:pt x="140789" y="10557"/>
                </a:lnTo>
                <a:lnTo>
                  <a:pt x="148016" y="9193"/>
                </a:lnTo>
                <a:lnTo>
                  <a:pt x="162931" y="9193"/>
                </a:lnTo>
                <a:lnTo>
                  <a:pt x="165031" y="5664"/>
                </a:lnTo>
                <a:lnTo>
                  <a:pt x="161356" y="2324"/>
                </a:lnTo>
                <a:lnTo>
                  <a:pt x="155304" y="0"/>
                </a:lnTo>
                <a:close/>
              </a:path>
              <a:path w="723265" h="57785">
                <a:moveTo>
                  <a:pt x="162403" y="44030"/>
                </a:moveTo>
                <a:lnTo>
                  <a:pt x="158592" y="47024"/>
                </a:lnTo>
                <a:lnTo>
                  <a:pt x="153869" y="48522"/>
                </a:lnTo>
                <a:lnTo>
                  <a:pt x="164694" y="48522"/>
                </a:lnTo>
                <a:lnTo>
                  <a:pt x="162403" y="44030"/>
                </a:lnTo>
                <a:close/>
              </a:path>
              <a:path w="723265" h="57785">
                <a:moveTo>
                  <a:pt x="162931" y="9193"/>
                </a:moveTo>
                <a:lnTo>
                  <a:pt x="153628" y="9193"/>
                </a:lnTo>
                <a:lnTo>
                  <a:pt x="157304" y="10722"/>
                </a:lnTo>
                <a:lnTo>
                  <a:pt x="160675" y="12983"/>
                </a:lnTo>
                <a:lnTo>
                  <a:pt x="162931" y="9193"/>
                </a:lnTo>
                <a:close/>
              </a:path>
              <a:path w="723265" h="57785">
                <a:moveTo>
                  <a:pt x="179031" y="43632"/>
                </a:moveTo>
                <a:lnTo>
                  <a:pt x="174800" y="51883"/>
                </a:lnTo>
                <a:lnTo>
                  <a:pt x="178727" y="55254"/>
                </a:lnTo>
                <a:lnTo>
                  <a:pt x="185837" y="57736"/>
                </a:lnTo>
                <a:lnTo>
                  <a:pt x="193596" y="57736"/>
                </a:lnTo>
                <a:lnTo>
                  <a:pt x="205710" y="55674"/>
                </a:lnTo>
                <a:lnTo>
                  <a:pt x="214925" y="49825"/>
                </a:lnTo>
                <a:lnTo>
                  <a:pt x="215762" y="48522"/>
                </a:lnTo>
                <a:lnTo>
                  <a:pt x="187585" y="48522"/>
                </a:lnTo>
                <a:lnTo>
                  <a:pt x="182570" y="46375"/>
                </a:lnTo>
                <a:lnTo>
                  <a:pt x="179031" y="43632"/>
                </a:lnTo>
                <a:close/>
              </a:path>
              <a:path w="723265" h="57785">
                <a:moveTo>
                  <a:pt x="215810" y="9193"/>
                </a:moveTo>
                <a:lnTo>
                  <a:pt x="202957" y="9193"/>
                </a:lnTo>
                <a:lnTo>
                  <a:pt x="210611" y="14397"/>
                </a:lnTo>
                <a:lnTo>
                  <a:pt x="212527" y="23737"/>
                </a:lnTo>
                <a:lnTo>
                  <a:pt x="187585" y="23737"/>
                </a:lnTo>
                <a:lnTo>
                  <a:pt x="187585" y="32920"/>
                </a:lnTo>
                <a:lnTo>
                  <a:pt x="212768" y="32920"/>
                </a:lnTo>
                <a:lnTo>
                  <a:pt x="211103" y="43255"/>
                </a:lnTo>
                <a:lnTo>
                  <a:pt x="202999" y="48522"/>
                </a:lnTo>
                <a:lnTo>
                  <a:pt x="215762" y="48522"/>
                </a:lnTo>
                <a:lnTo>
                  <a:pt x="220786" y="40694"/>
                </a:lnTo>
                <a:lnTo>
                  <a:pt x="222841" y="28784"/>
                </a:lnTo>
                <a:lnTo>
                  <a:pt x="220763" y="16936"/>
                </a:lnTo>
                <a:lnTo>
                  <a:pt x="215810" y="9193"/>
                </a:lnTo>
                <a:close/>
              </a:path>
              <a:path w="723265" h="57785">
                <a:moveTo>
                  <a:pt x="194727" y="0"/>
                </a:moveTo>
                <a:lnTo>
                  <a:pt x="186161" y="0"/>
                </a:lnTo>
                <a:lnTo>
                  <a:pt x="179387" y="2806"/>
                </a:lnTo>
                <a:lnTo>
                  <a:pt x="175460" y="6146"/>
                </a:lnTo>
                <a:lnTo>
                  <a:pt x="179313" y="13517"/>
                </a:lnTo>
                <a:lnTo>
                  <a:pt x="183209" y="10554"/>
                </a:lnTo>
                <a:lnTo>
                  <a:pt x="187879" y="9193"/>
                </a:lnTo>
                <a:lnTo>
                  <a:pt x="215810" y="9193"/>
                </a:lnTo>
                <a:lnTo>
                  <a:pt x="214956" y="7858"/>
                </a:lnTo>
                <a:lnTo>
                  <a:pt x="206064" y="2047"/>
                </a:lnTo>
                <a:lnTo>
                  <a:pt x="194727" y="0"/>
                </a:lnTo>
                <a:close/>
              </a:path>
              <a:path w="723265" h="57785">
                <a:moveTo>
                  <a:pt x="248830" y="879"/>
                </a:moveTo>
                <a:lnTo>
                  <a:pt x="239008" y="879"/>
                </a:lnTo>
                <a:lnTo>
                  <a:pt x="239008" y="56835"/>
                </a:lnTo>
                <a:lnTo>
                  <a:pt x="248830" y="56835"/>
                </a:lnTo>
                <a:lnTo>
                  <a:pt x="248830" y="27967"/>
                </a:lnTo>
                <a:lnTo>
                  <a:pt x="260510" y="27967"/>
                </a:lnTo>
                <a:lnTo>
                  <a:pt x="260048" y="27402"/>
                </a:lnTo>
                <a:lnTo>
                  <a:pt x="248830" y="27402"/>
                </a:lnTo>
                <a:lnTo>
                  <a:pt x="248830" y="879"/>
                </a:lnTo>
                <a:close/>
              </a:path>
              <a:path w="723265" h="57785">
                <a:moveTo>
                  <a:pt x="260510" y="27967"/>
                </a:moveTo>
                <a:lnTo>
                  <a:pt x="248830" y="27967"/>
                </a:lnTo>
                <a:lnTo>
                  <a:pt x="271709" y="56835"/>
                </a:lnTo>
                <a:lnTo>
                  <a:pt x="284117" y="56835"/>
                </a:lnTo>
                <a:lnTo>
                  <a:pt x="260510" y="27967"/>
                </a:lnTo>
                <a:close/>
              </a:path>
              <a:path w="723265" h="57785">
                <a:moveTo>
                  <a:pt x="282713" y="879"/>
                </a:moveTo>
                <a:lnTo>
                  <a:pt x="270881" y="879"/>
                </a:lnTo>
                <a:lnTo>
                  <a:pt x="248830" y="27402"/>
                </a:lnTo>
                <a:lnTo>
                  <a:pt x="260048" y="27402"/>
                </a:lnTo>
                <a:lnTo>
                  <a:pt x="259688" y="26962"/>
                </a:lnTo>
                <a:lnTo>
                  <a:pt x="282713" y="879"/>
                </a:lnTo>
                <a:close/>
              </a:path>
              <a:path w="723265" h="57785">
                <a:moveTo>
                  <a:pt x="326105" y="0"/>
                </a:moveTo>
                <a:lnTo>
                  <a:pt x="318838" y="0"/>
                </a:lnTo>
                <a:lnTo>
                  <a:pt x="306573" y="2251"/>
                </a:lnTo>
                <a:lnTo>
                  <a:pt x="297598" y="8408"/>
                </a:lnTo>
                <a:lnTo>
                  <a:pt x="292086" y="17572"/>
                </a:lnTo>
                <a:lnTo>
                  <a:pt x="290211" y="28847"/>
                </a:lnTo>
                <a:lnTo>
                  <a:pt x="292314" y="40720"/>
                </a:lnTo>
                <a:lnTo>
                  <a:pt x="298226" y="49833"/>
                </a:lnTo>
                <a:lnTo>
                  <a:pt x="307350" y="55675"/>
                </a:lnTo>
                <a:lnTo>
                  <a:pt x="319089" y="57736"/>
                </a:lnTo>
                <a:lnTo>
                  <a:pt x="326346" y="57736"/>
                </a:lnTo>
                <a:lnTo>
                  <a:pt x="333455" y="55171"/>
                </a:lnTo>
                <a:lnTo>
                  <a:pt x="336953" y="51401"/>
                </a:lnTo>
                <a:lnTo>
                  <a:pt x="335505" y="48522"/>
                </a:lnTo>
                <a:lnTo>
                  <a:pt x="319958" y="48522"/>
                </a:lnTo>
                <a:lnTo>
                  <a:pt x="312103" y="47092"/>
                </a:lnTo>
                <a:lnTo>
                  <a:pt x="305981" y="43070"/>
                </a:lnTo>
                <a:lnTo>
                  <a:pt x="302005" y="36855"/>
                </a:lnTo>
                <a:lnTo>
                  <a:pt x="300587" y="28847"/>
                </a:lnTo>
                <a:lnTo>
                  <a:pt x="301977" y="20656"/>
                </a:lnTo>
                <a:lnTo>
                  <a:pt x="305813" y="14469"/>
                </a:lnTo>
                <a:lnTo>
                  <a:pt x="311600" y="10557"/>
                </a:lnTo>
                <a:lnTo>
                  <a:pt x="318838" y="9193"/>
                </a:lnTo>
                <a:lnTo>
                  <a:pt x="333744" y="9193"/>
                </a:lnTo>
                <a:lnTo>
                  <a:pt x="335885" y="5664"/>
                </a:lnTo>
                <a:lnTo>
                  <a:pt x="332157" y="2324"/>
                </a:lnTo>
                <a:lnTo>
                  <a:pt x="326105" y="0"/>
                </a:lnTo>
                <a:close/>
              </a:path>
              <a:path w="723265" h="57785">
                <a:moveTo>
                  <a:pt x="333246" y="44030"/>
                </a:moveTo>
                <a:lnTo>
                  <a:pt x="329403" y="47024"/>
                </a:lnTo>
                <a:lnTo>
                  <a:pt x="324670" y="48522"/>
                </a:lnTo>
                <a:lnTo>
                  <a:pt x="335505" y="48522"/>
                </a:lnTo>
                <a:lnTo>
                  <a:pt x="333246" y="44030"/>
                </a:lnTo>
                <a:close/>
              </a:path>
              <a:path w="723265" h="57785">
                <a:moveTo>
                  <a:pt x="333744" y="9193"/>
                </a:moveTo>
                <a:lnTo>
                  <a:pt x="324429" y="9193"/>
                </a:lnTo>
                <a:lnTo>
                  <a:pt x="328094" y="10722"/>
                </a:lnTo>
                <a:lnTo>
                  <a:pt x="331445" y="12983"/>
                </a:lnTo>
                <a:lnTo>
                  <a:pt x="333744" y="9193"/>
                </a:lnTo>
                <a:close/>
              </a:path>
              <a:path w="723265" h="57785">
                <a:moveTo>
                  <a:pt x="361360" y="879"/>
                </a:moveTo>
                <a:lnTo>
                  <a:pt x="351539" y="879"/>
                </a:lnTo>
                <a:lnTo>
                  <a:pt x="351539" y="56835"/>
                </a:lnTo>
                <a:lnTo>
                  <a:pt x="360177" y="56835"/>
                </a:lnTo>
                <a:lnTo>
                  <a:pt x="372113" y="40668"/>
                </a:lnTo>
                <a:lnTo>
                  <a:pt x="361360" y="40668"/>
                </a:lnTo>
                <a:lnTo>
                  <a:pt x="361360" y="879"/>
                </a:lnTo>
                <a:close/>
              </a:path>
              <a:path w="723265" h="57785">
                <a:moveTo>
                  <a:pt x="399317" y="17109"/>
                </a:moveTo>
                <a:lnTo>
                  <a:pt x="389506" y="17109"/>
                </a:lnTo>
                <a:lnTo>
                  <a:pt x="389506" y="56835"/>
                </a:lnTo>
                <a:lnTo>
                  <a:pt x="399317" y="56835"/>
                </a:lnTo>
                <a:lnTo>
                  <a:pt x="399317" y="17109"/>
                </a:lnTo>
                <a:close/>
              </a:path>
              <a:path w="723265" h="57785">
                <a:moveTo>
                  <a:pt x="399317" y="879"/>
                </a:moveTo>
                <a:lnTo>
                  <a:pt x="390721" y="879"/>
                </a:lnTo>
                <a:lnTo>
                  <a:pt x="361360" y="40668"/>
                </a:lnTo>
                <a:lnTo>
                  <a:pt x="372113" y="40668"/>
                </a:lnTo>
                <a:lnTo>
                  <a:pt x="389506" y="17109"/>
                </a:lnTo>
                <a:lnTo>
                  <a:pt x="399317" y="17109"/>
                </a:lnTo>
                <a:lnTo>
                  <a:pt x="399317" y="879"/>
                </a:lnTo>
                <a:close/>
              </a:path>
              <a:path w="723265" h="57785">
                <a:moveTo>
                  <a:pt x="429526" y="879"/>
                </a:moveTo>
                <a:lnTo>
                  <a:pt x="419620" y="879"/>
                </a:lnTo>
                <a:lnTo>
                  <a:pt x="419620" y="56835"/>
                </a:lnTo>
                <a:lnTo>
                  <a:pt x="429473" y="56835"/>
                </a:lnTo>
                <a:lnTo>
                  <a:pt x="429473" y="16627"/>
                </a:lnTo>
                <a:lnTo>
                  <a:pt x="441036" y="16627"/>
                </a:lnTo>
                <a:lnTo>
                  <a:pt x="429526" y="879"/>
                </a:lnTo>
                <a:close/>
              </a:path>
              <a:path w="723265" h="57785">
                <a:moveTo>
                  <a:pt x="476121" y="16407"/>
                </a:moveTo>
                <a:lnTo>
                  <a:pt x="466404" y="16407"/>
                </a:lnTo>
                <a:lnTo>
                  <a:pt x="466404" y="56835"/>
                </a:lnTo>
                <a:lnTo>
                  <a:pt x="476121" y="56835"/>
                </a:lnTo>
                <a:lnTo>
                  <a:pt x="476121" y="16407"/>
                </a:lnTo>
                <a:close/>
              </a:path>
              <a:path w="723265" h="57785">
                <a:moveTo>
                  <a:pt x="441036" y="16627"/>
                </a:moveTo>
                <a:lnTo>
                  <a:pt x="429473" y="16627"/>
                </a:lnTo>
                <a:lnTo>
                  <a:pt x="447284" y="41234"/>
                </a:lnTo>
                <a:lnTo>
                  <a:pt x="448729" y="41234"/>
                </a:lnTo>
                <a:lnTo>
                  <a:pt x="458845" y="27025"/>
                </a:lnTo>
                <a:lnTo>
                  <a:pt x="448635" y="27025"/>
                </a:lnTo>
                <a:lnTo>
                  <a:pt x="441036" y="16627"/>
                </a:lnTo>
                <a:close/>
              </a:path>
              <a:path w="723265" h="57785">
                <a:moveTo>
                  <a:pt x="476121" y="879"/>
                </a:moveTo>
                <a:lnTo>
                  <a:pt x="466865" y="879"/>
                </a:lnTo>
                <a:lnTo>
                  <a:pt x="448635" y="27025"/>
                </a:lnTo>
                <a:lnTo>
                  <a:pt x="458845" y="27025"/>
                </a:lnTo>
                <a:lnTo>
                  <a:pt x="466404" y="16407"/>
                </a:lnTo>
                <a:lnTo>
                  <a:pt x="476121" y="16407"/>
                </a:lnTo>
                <a:lnTo>
                  <a:pt x="476121" y="879"/>
                </a:lnTo>
                <a:close/>
              </a:path>
              <a:path w="723265" h="57785">
                <a:moveTo>
                  <a:pt x="529156" y="879"/>
                </a:moveTo>
                <a:lnTo>
                  <a:pt x="496435" y="879"/>
                </a:lnTo>
                <a:lnTo>
                  <a:pt x="496435" y="56835"/>
                </a:lnTo>
                <a:lnTo>
                  <a:pt x="499691" y="56835"/>
                </a:lnTo>
                <a:lnTo>
                  <a:pt x="504508" y="57171"/>
                </a:lnTo>
                <a:lnTo>
                  <a:pt x="510979" y="57171"/>
                </a:lnTo>
                <a:lnTo>
                  <a:pt x="520157" y="55946"/>
                </a:lnTo>
                <a:lnTo>
                  <a:pt x="526934" y="52388"/>
                </a:lnTo>
                <a:lnTo>
                  <a:pt x="530185" y="47956"/>
                </a:lnTo>
                <a:lnTo>
                  <a:pt x="510434" y="47956"/>
                </a:lnTo>
                <a:lnTo>
                  <a:pt x="506256" y="47642"/>
                </a:lnTo>
                <a:lnTo>
                  <a:pt x="506256" y="31737"/>
                </a:lnTo>
                <a:lnTo>
                  <a:pt x="508759" y="31391"/>
                </a:lnTo>
                <a:lnTo>
                  <a:pt x="511146" y="31276"/>
                </a:lnTo>
                <a:lnTo>
                  <a:pt x="532570" y="31276"/>
                </a:lnTo>
                <a:lnTo>
                  <a:pt x="532570" y="28595"/>
                </a:lnTo>
                <a:lnTo>
                  <a:pt x="525973" y="22543"/>
                </a:lnTo>
                <a:lnTo>
                  <a:pt x="506256" y="22543"/>
                </a:lnTo>
                <a:lnTo>
                  <a:pt x="506256" y="10052"/>
                </a:lnTo>
                <a:lnTo>
                  <a:pt x="529156" y="10052"/>
                </a:lnTo>
                <a:lnTo>
                  <a:pt x="529156" y="879"/>
                </a:lnTo>
                <a:close/>
              </a:path>
              <a:path w="723265" h="57785">
                <a:moveTo>
                  <a:pt x="532570" y="31276"/>
                </a:moveTo>
                <a:lnTo>
                  <a:pt x="519837" y="31276"/>
                </a:lnTo>
                <a:lnTo>
                  <a:pt x="522790" y="34857"/>
                </a:lnTo>
                <a:lnTo>
                  <a:pt x="522790" y="44595"/>
                </a:lnTo>
                <a:lnTo>
                  <a:pt x="519785" y="47956"/>
                </a:lnTo>
                <a:lnTo>
                  <a:pt x="530185" y="47956"/>
                </a:lnTo>
                <a:lnTo>
                  <a:pt x="531131" y="46666"/>
                </a:lnTo>
                <a:lnTo>
                  <a:pt x="532570" y="38951"/>
                </a:lnTo>
                <a:lnTo>
                  <a:pt x="532570" y="31276"/>
                </a:lnTo>
                <a:close/>
              </a:path>
              <a:path w="723265" h="57785">
                <a:moveTo>
                  <a:pt x="525470" y="22083"/>
                </a:moveTo>
                <a:lnTo>
                  <a:pt x="511774" y="22083"/>
                </a:lnTo>
                <a:lnTo>
                  <a:pt x="508392" y="22219"/>
                </a:lnTo>
                <a:lnTo>
                  <a:pt x="506256" y="22543"/>
                </a:lnTo>
                <a:lnTo>
                  <a:pt x="525973" y="22543"/>
                </a:lnTo>
                <a:lnTo>
                  <a:pt x="525470" y="22083"/>
                </a:lnTo>
                <a:close/>
              </a:path>
              <a:path w="723265" h="57785">
                <a:moveTo>
                  <a:pt x="575396" y="722"/>
                </a:moveTo>
                <a:lnTo>
                  <a:pt x="566768" y="722"/>
                </a:lnTo>
                <a:lnTo>
                  <a:pt x="543103" y="56835"/>
                </a:lnTo>
                <a:lnTo>
                  <a:pt x="553040" y="56835"/>
                </a:lnTo>
                <a:lnTo>
                  <a:pt x="558893" y="42532"/>
                </a:lnTo>
                <a:lnTo>
                  <a:pt x="593036" y="42532"/>
                </a:lnTo>
                <a:lnTo>
                  <a:pt x="589166" y="33360"/>
                </a:lnTo>
                <a:lnTo>
                  <a:pt x="562653" y="33360"/>
                </a:lnTo>
                <a:lnTo>
                  <a:pt x="570841" y="13434"/>
                </a:lnTo>
                <a:lnTo>
                  <a:pt x="580759" y="13434"/>
                </a:lnTo>
                <a:lnTo>
                  <a:pt x="575396" y="722"/>
                </a:lnTo>
                <a:close/>
              </a:path>
              <a:path w="723265" h="57785">
                <a:moveTo>
                  <a:pt x="593036" y="42532"/>
                </a:moveTo>
                <a:lnTo>
                  <a:pt x="582757" y="42532"/>
                </a:lnTo>
                <a:lnTo>
                  <a:pt x="588599" y="56835"/>
                </a:lnTo>
                <a:lnTo>
                  <a:pt x="599070" y="56835"/>
                </a:lnTo>
                <a:lnTo>
                  <a:pt x="593036" y="42532"/>
                </a:lnTo>
                <a:close/>
              </a:path>
              <a:path w="723265" h="57785">
                <a:moveTo>
                  <a:pt x="580759" y="13434"/>
                </a:moveTo>
                <a:lnTo>
                  <a:pt x="570841" y="13434"/>
                </a:lnTo>
                <a:lnTo>
                  <a:pt x="579019" y="33360"/>
                </a:lnTo>
                <a:lnTo>
                  <a:pt x="589166" y="33360"/>
                </a:lnTo>
                <a:lnTo>
                  <a:pt x="580759" y="13434"/>
                </a:lnTo>
                <a:close/>
              </a:path>
              <a:path w="723265" h="57785">
                <a:moveTo>
                  <a:pt x="622096" y="879"/>
                </a:moveTo>
                <a:lnTo>
                  <a:pt x="612232" y="879"/>
                </a:lnTo>
                <a:lnTo>
                  <a:pt x="612232" y="56835"/>
                </a:lnTo>
                <a:lnTo>
                  <a:pt x="622096" y="56835"/>
                </a:lnTo>
                <a:lnTo>
                  <a:pt x="622096" y="32920"/>
                </a:lnTo>
                <a:lnTo>
                  <a:pt x="657393" y="32920"/>
                </a:lnTo>
                <a:lnTo>
                  <a:pt x="657393" y="23737"/>
                </a:lnTo>
                <a:lnTo>
                  <a:pt x="622096" y="23737"/>
                </a:lnTo>
                <a:lnTo>
                  <a:pt x="622096" y="879"/>
                </a:lnTo>
                <a:close/>
              </a:path>
              <a:path w="723265" h="57785">
                <a:moveTo>
                  <a:pt x="657393" y="32920"/>
                </a:moveTo>
                <a:lnTo>
                  <a:pt x="647697" y="32920"/>
                </a:lnTo>
                <a:lnTo>
                  <a:pt x="647697" y="56835"/>
                </a:lnTo>
                <a:lnTo>
                  <a:pt x="657393" y="56835"/>
                </a:lnTo>
                <a:lnTo>
                  <a:pt x="657393" y="32920"/>
                </a:lnTo>
                <a:close/>
              </a:path>
              <a:path w="723265" h="57785">
                <a:moveTo>
                  <a:pt x="657393" y="879"/>
                </a:moveTo>
                <a:lnTo>
                  <a:pt x="647697" y="879"/>
                </a:lnTo>
                <a:lnTo>
                  <a:pt x="647697" y="23737"/>
                </a:lnTo>
                <a:lnTo>
                  <a:pt x="657393" y="23737"/>
                </a:lnTo>
                <a:lnTo>
                  <a:pt x="657393" y="879"/>
                </a:lnTo>
                <a:close/>
              </a:path>
              <a:path w="723265" h="57785">
                <a:moveTo>
                  <a:pt x="687549" y="879"/>
                </a:moveTo>
                <a:lnTo>
                  <a:pt x="677717" y="879"/>
                </a:lnTo>
                <a:lnTo>
                  <a:pt x="677717" y="56835"/>
                </a:lnTo>
                <a:lnTo>
                  <a:pt x="687549" y="56835"/>
                </a:lnTo>
                <a:lnTo>
                  <a:pt x="687549" y="27967"/>
                </a:lnTo>
                <a:lnTo>
                  <a:pt x="699231" y="27967"/>
                </a:lnTo>
                <a:lnTo>
                  <a:pt x="698768" y="27402"/>
                </a:lnTo>
                <a:lnTo>
                  <a:pt x="687549" y="27402"/>
                </a:lnTo>
                <a:lnTo>
                  <a:pt x="687549" y="879"/>
                </a:lnTo>
                <a:close/>
              </a:path>
              <a:path w="723265" h="57785">
                <a:moveTo>
                  <a:pt x="699231" y="27967"/>
                </a:moveTo>
                <a:lnTo>
                  <a:pt x="687549" y="27967"/>
                </a:lnTo>
                <a:lnTo>
                  <a:pt x="710397" y="56835"/>
                </a:lnTo>
                <a:lnTo>
                  <a:pt x="722888" y="56835"/>
                </a:lnTo>
                <a:lnTo>
                  <a:pt x="699231" y="27967"/>
                </a:lnTo>
                <a:close/>
              </a:path>
              <a:path w="723265" h="57785">
                <a:moveTo>
                  <a:pt x="721433" y="879"/>
                </a:moveTo>
                <a:lnTo>
                  <a:pt x="709632" y="879"/>
                </a:lnTo>
                <a:lnTo>
                  <a:pt x="687549" y="27402"/>
                </a:lnTo>
                <a:lnTo>
                  <a:pt x="698768" y="27402"/>
                </a:lnTo>
                <a:lnTo>
                  <a:pt x="698408" y="26962"/>
                </a:lnTo>
                <a:lnTo>
                  <a:pt x="721433" y="879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14860" y="1113526"/>
            <a:ext cx="1066051" cy="2321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569035" y="1059852"/>
            <a:ext cx="232410" cy="50800"/>
            <a:chOff x="16569035" y="1059852"/>
            <a:chExt cx="232410" cy="50800"/>
          </a:xfrm>
        </p:grpSpPr>
        <p:sp>
          <p:nvSpPr>
            <p:cNvPr id="25" name="object 25"/>
            <p:cNvSpPr/>
            <p:nvPr/>
          </p:nvSpPr>
          <p:spPr>
            <a:xfrm>
              <a:off x="16596604" y="1059852"/>
              <a:ext cx="48260" cy="15240"/>
            </a:xfrm>
            <a:custGeom>
              <a:avLst/>
              <a:gdLst/>
              <a:ahLst/>
              <a:cxnLst/>
              <a:rect l="l" t="t" r="r" b="b"/>
              <a:pathLst>
                <a:path w="48259" h="15240">
                  <a:moveTo>
                    <a:pt x="47914" y="31"/>
                  </a:moveTo>
                  <a:lnTo>
                    <a:pt x="0" y="0"/>
                  </a:lnTo>
                  <a:lnTo>
                    <a:pt x="7277" y="15172"/>
                  </a:lnTo>
                  <a:lnTo>
                    <a:pt x="47914" y="31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69035" y="1059852"/>
              <a:ext cx="34925" cy="28575"/>
            </a:xfrm>
            <a:custGeom>
              <a:avLst/>
              <a:gdLst/>
              <a:ahLst/>
              <a:cxnLst/>
              <a:rect l="l" t="t" r="r" b="b"/>
              <a:pathLst>
                <a:path w="34925" h="28575">
                  <a:moveTo>
                    <a:pt x="27527" y="0"/>
                  </a:moveTo>
                  <a:lnTo>
                    <a:pt x="0" y="28072"/>
                  </a:lnTo>
                  <a:lnTo>
                    <a:pt x="34805" y="15172"/>
                  </a:lnTo>
                  <a:lnTo>
                    <a:pt x="2752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75775" y="1063423"/>
              <a:ext cx="125730" cy="46990"/>
            </a:xfrm>
            <a:custGeom>
              <a:avLst/>
              <a:gdLst/>
              <a:ahLst/>
              <a:cxnLst/>
              <a:rect l="l" t="t" r="r" b="b"/>
              <a:pathLst>
                <a:path w="125730" h="46990">
                  <a:moveTo>
                    <a:pt x="91882" y="0"/>
                  </a:moveTo>
                  <a:lnTo>
                    <a:pt x="0" y="35381"/>
                  </a:lnTo>
                  <a:lnTo>
                    <a:pt x="125221" y="46668"/>
                  </a:lnTo>
                  <a:lnTo>
                    <a:pt x="9188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6896616" y="1059883"/>
            <a:ext cx="76835" cy="19685"/>
          </a:xfrm>
          <a:custGeom>
            <a:avLst/>
            <a:gdLst/>
            <a:ahLst/>
            <a:cxnLst/>
            <a:rect l="l" t="t" r="r" b="b"/>
            <a:pathLst>
              <a:path w="76834" h="19684">
                <a:moveTo>
                  <a:pt x="76374" y="0"/>
                </a:moveTo>
                <a:lnTo>
                  <a:pt x="0" y="0"/>
                </a:lnTo>
                <a:lnTo>
                  <a:pt x="26627" y="19591"/>
                </a:lnTo>
                <a:lnTo>
                  <a:pt x="763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79749" y="1138823"/>
            <a:ext cx="89274" cy="10592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923317" y="1059883"/>
            <a:ext cx="50800" cy="41910"/>
          </a:xfrm>
          <a:custGeom>
            <a:avLst/>
            <a:gdLst/>
            <a:ahLst/>
            <a:cxnLst/>
            <a:rect l="l" t="t" r="r" b="b"/>
            <a:pathLst>
              <a:path w="50800" h="41909">
                <a:moveTo>
                  <a:pt x="50511" y="0"/>
                </a:moveTo>
                <a:lnTo>
                  <a:pt x="49747" y="0"/>
                </a:lnTo>
                <a:lnTo>
                  <a:pt x="0" y="19591"/>
                </a:lnTo>
                <a:lnTo>
                  <a:pt x="30218" y="41716"/>
                </a:lnTo>
                <a:lnTo>
                  <a:pt x="5051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03356" y="1282672"/>
            <a:ext cx="78552" cy="10124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727124" y="1153189"/>
            <a:ext cx="170815" cy="156845"/>
            <a:chOff x="16727124" y="1153189"/>
            <a:chExt cx="170815" cy="156845"/>
          </a:xfrm>
        </p:grpSpPr>
        <p:sp>
          <p:nvSpPr>
            <p:cNvPr id="33" name="object 33"/>
            <p:cNvSpPr/>
            <p:nvPr/>
          </p:nvSpPr>
          <p:spPr>
            <a:xfrm>
              <a:off x="16780557" y="1153189"/>
              <a:ext cx="117475" cy="85725"/>
            </a:xfrm>
            <a:custGeom>
              <a:avLst/>
              <a:gdLst/>
              <a:ahLst/>
              <a:cxnLst/>
              <a:rect l="l" t="t" r="r" b="b"/>
              <a:pathLst>
                <a:path w="117475" h="85725">
                  <a:moveTo>
                    <a:pt x="46679" y="0"/>
                  </a:moveTo>
                  <a:lnTo>
                    <a:pt x="0" y="72887"/>
                  </a:lnTo>
                  <a:lnTo>
                    <a:pt x="116886" y="85243"/>
                  </a:lnTo>
                  <a:lnTo>
                    <a:pt x="466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27124" y="1226067"/>
              <a:ext cx="170815" cy="83820"/>
            </a:xfrm>
            <a:custGeom>
              <a:avLst/>
              <a:gdLst/>
              <a:ahLst/>
              <a:cxnLst/>
              <a:rect l="l" t="t" r="r" b="b"/>
              <a:pathLst>
                <a:path w="170815" h="83819">
                  <a:moveTo>
                    <a:pt x="53495" y="0"/>
                  </a:moveTo>
                  <a:lnTo>
                    <a:pt x="0" y="83390"/>
                  </a:lnTo>
                  <a:lnTo>
                    <a:pt x="170371" y="12376"/>
                  </a:lnTo>
                  <a:lnTo>
                    <a:pt x="5349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479090" y="1302892"/>
            <a:ext cx="366395" cy="167005"/>
            <a:chOff x="16479090" y="1302892"/>
            <a:chExt cx="366395" cy="167005"/>
          </a:xfrm>
        </p:grpSpPr>
        <p:sp>
          <p:nvSpPr>
            <p:cNvPr id="36" name="object 36"/>
            <p:cNvSpPr/>
            <p:nvPr/>
          </p:nvSpPr>
          <p:spPr>
            <a:xfrm>
              <a:off x="16479090" y="1302892"/>
              <a:ext cx="165100" cy="106680"/>
            </a:xfrm>
            <a:custGeom>
              <a:avLst/>
              <a:gdLst/>
              <a:ahLst/>
              <a:cxnLst/>
              <a:rect l="l" t="t" r="r" b="b"/>
              <a:pathLst>
                <a:path w="165100" h="106680">
                  <a:moveTo>
                    <a:pt x="0" y="0"/>
                  </a:moveTo>
                  <a:lnTo>
                    <a:pt x="0" y="106289"/>
                  </a:lnTo>
                  <a:lnTo>
                    <a:pt x="164696" y="37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72916" y="1371361"/>
              <a:ext cx="172434" cy="9852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6593735" y="1157545"/>
            <a:ext cx="123825" cy="93980"/>
            <a:chOff x="16593735" y="1157545"/>
            <a:chExt cx="123825" cy="93980"/>
          </a:xfrm>
        </p:grpSpPr>
        <p:sp>
          <p:nvSpPr>
            <p:cNvPr id="39" name="object 39"/>
            <p:cNvSpPr/>
            <p:nvPr/>
          </p:nvSpPr>
          <p:spPr>
            <a:xfrm>
              <a:off x="16593735" y="1157545"/>
              <a:ext cx="123825" cy="5080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96824" y="0"/>
                  </a:moveTo>
                  <a:lnTo>
                    <a:pt x="0" y="37799"/>
                  </a:lnTo>
                  <a:lnTo>
                    <a:pt x="123409" y="50406"/>
                  </a:lnTo>
                  <a:lnTo>
                    <a:pt x="96824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593735" y="1195345"/>
              <a:ext cx="123825" cy="56515"/>
            </a:xfrm>
            <a:custGeom>
              <a:avLst/>
              <a:gdLst/>
              <a:ahLst/>
              <a:cxnLst/>
              <a:rect l="l" t="t" r="r" b="b"/>
              <a:pathLst>
                <a:path w="123825" h="56515">
                  <a:moveTo>
                    <a:pt x="0" y="0"/>
                  </a:moveTo>
                  <a:lnTo>
                    <a:pt x="15339" y="56176"/>
                  </a:lnTo>
                  <a:lnTo>
                    <a:pt x="123409" y="12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7696099" y="10366176"/>
            <a:ext cx="471170" cy="502284"/>
            <a:chOff x="17696099" y="10366176"/>
            <a:chExt cx="471170" cy="502284"/>
          </a:xfrm>
        </p:grpSpPr>
        <p:sp>
          <p:nvSpPr>
            <p:cNvPr id="42" name="object 42"/>
            <p:cNvSpPr/>
            <p:nvPr/>
          </p:nvSpPr>
          <p:spPr>
            <a:xfrm>
              <a:off x="17696183" y="10567895"/>
              <a:ext cx="257810" cy="300990"/>
            </a:xfrm>
            <a:custGeom>
              <a:avLst/>
              <a:gdLst/>
              <a:ahLst/>
              <a:cxnLst/>
              <a:rect l="l" t="t" r="r" b="b"/>
              <a:pathLst>
                <a:path w="257809" h="300990">
                  <a:moveTo>
                    <a:pt x="0" y="0"/>
                  </a:moveTo>
                  <a:lnTo>
                    <a:pt x="0" y="300430"/>
                  </a:lnTo>
                  <a:lnTo>
                    <a:pt x="257301" y="2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96099" y="10366176"/>
              <a:ext cx="471170" cy="227965"/>
            </a:xfrm>
            <a:custGeom>
              <a:avLst/>
              <a:gdLst/>
              <a:ahLst/>
              <a:cxnLst/>
              <a:rect l="l" t="t" r="r" b="b"/>
              <a:pathLst>
                <a:path w="471169" h="227965">
                  <a:moveTo>
                    <a:pt x="471095" y="0"/>
                  </a:moveTo>
                  <a:lnTo>
                    <a:pt x="0" y="196716"/>
                  </a:lnTo>
                  <a:lnTo>
                    <a:pt x="0" y="201721"/>
                  </a:lnTo>
                  <a:lnTo>
                    <a:pt x="257301" y="227888"/>
                  </a:lnTo>
                  <a:lnTo>
                    <a:pt x="471095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1134643"/>
            <a:ext cx="681355" cy="925830"/>
            <a:chOff x="0" y="1134643"/>
            <a:chExt cx="681355" cy="925830"/>
          </a:xfrm>
        </p:grpSpPr>
        <p:sp>
          <p:nvSpPr>
            <p:cNvPr id="45" name="object 45"/>
            <p:cNvSpPr/>
            <p:nvPr/>
          </p:nvSpPr>
          <p:spPr>
            <a:xfrm>
              <a:off x="141090" y="1429579"/>
              <a:ext cx="540385" cy="631190"/>
            </a:xfrm>
            <a:custGeom>
              <a:avLst/>
              <a:gdLst/>
              <a:ahLst/>
              <a:cxnLst/>
              <a:rect l="l" t="t" r="r" b="b"/>
              <a:pathLst>
                <a:path w="540385" h="631189">
                  <a:moveTo>
                    <a:pt x="540098" y="0"/>
                  </a:moveTo>
                  <a:lnTo>
                    <a:pt x="0" y="54919"/>
                  </a:lnTo>
                  <a:lnTo>
                    <a:pt x="540098" y="630619"/>
                  </a:lnTo>
                  <a:lnTo>
                    <a:pt x="540098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134643"/>
              <a:ext cx="681355" cy="349885"/>
            </a:xfrm>
            <a:custGeom>
              <a:avLst/>
              <a:gdLst/>
              <a:ahLst/>
              <a:cxnLst/>
              <a:rect l="l" t="t" r="r" b="b"/>
              <a:pathLst>
                <a:path w="681355" h="349884">
                  <a:moveTo>
                    <a:pt x="0" y="0"/>
                  </a:moveTo>
                  <a:lnTo>
                    <a:pt x="0" y="199474"/>
                  </a:lnTo>
                  <a:lnTo>
                    <a:pt x="141092" y="349866"/>
                  </a:lnTo>
                  <a:lnTo>
                    <a:pt x="681180" y="294946"/>
                  </a:lnTo>
                  <a:lnTo>
                    <a:pt x="681180" y="28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1580401" y="1067454"/>
            <a:ext cx="10136817" cy="1158221"/>
          </a:xfrm>
          <a:custGeom>
            <a:avLst/>
            <a:gdLst/>
            <a:ahLst/>
            <a:cxnLst/>
            <a:rect l="l" t="t" r="r" b="b"/>
            <a:pathLst>
              <a:path w="8478520" h="913130">
                <a:moveTo>
                  <a:pt x="8478097" y="0"/>
                </a:moveTo>
                <a:lnTo>
                  <a:pt x="0" y="0"/>
                </a:lnTo>
                <a:lnTo>
                  <a:pt x="0" y="742249"/>
                </a:lnTo>
                <a:lnTo>
                  <a:pt x="8320374" y="742249"/>
                </a:lnTo>
                <a:lnTo>
                  <a:pt x="8478097" y="913019"/>
                </a:lnTo>
                <a:lnTo>
                  <a:pt x="8478097" y="0"/>
                </a:lnTo>
                <a:close/>
              </a:path>
            </a:pathLst>
          </a:custGeom>
          <a:solidFill>
            <a:srgbClr val="1C75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18755210" y="1061329"/>
            <a:ext cx="396240" cy="5511800"/>
          </a:xfrm>
          <a:prstGeom prst="rect">
            <a:avLst/>
          </a:prstGeom>
        </p:spPr>
        <p:txBody>
          <a:bodyPr vert="vert270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950" dirty="0">
                <a:solidFill>
                  <a:srgbClr val="1A315C"/>
                </a:solidFill>
                <a:latin typeface="Arial"/>
                <a:cs typeface="Arial"/>
              </a:rPr>
              <a:t>Центр </a:t>
            </a:r>
            <a:r>
              <a:rPr sz="1950" spc="-15" dirty="0">
                <a:solidFill>
                  <a:srgbClr val="1A315C"/>
                </a:solidFill>
                <a:latin typeface="Arial"/>
                <a:cs typeface="Arial"/>
              </a:rPr>
              <a:t>поддержки </a:t>
            </a:r>
            <a:r>
              <a:rPr sz="1950" spc="-20" dirty="0">
                <a:solidFill>
                  <a:srgbClr val="1A315C"/>
                </a:solidFill>
                <a:latin typeface="Arial"/>
                <a:cs typeface="Arial"/>
              </a:rPr>
              <a:t>экспорта Краснодарского</a:t>
            </a:r>
            <a:r>
              <a:rPr sz="1950" spc="-280" dirty="0">
                <a:solidFill>
                  <a:srgbClr val="1A315C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1A315C"/>
                </a:solidFill>
                <a:latin typeface="Arial"/>
                <a:cs typeface="Arial"/>
              </a:rPr>
              <a:t>края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932197" y="6736266"/>
            <a:ext cx="0" cy="3315970"/>
          </a:xfrm>
          <a:custGeom>
            <a:avLst/>
            <a:gdLst/>
            <a:ahLst/>
            <a:cxnLst/>
            <a:rect l="l" t="t" r="r" b="b"/>
            <a:pathLst>
              <a:path h="3315970">
                <a:moveTo>
                  <a:pt x="0" y="0"/>
                </a:moveTo>
                <a:lnTo>
                  <a:pt x="0" y="3315783"/>
                </a:lnTo>
              </a:path>
            </a:pathLst>
          </a:custGeom>
          <a:ln w="10470">
            <a:solidFill>
              <a:srgbClr val="1A31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802350" y="10231256"/>
            <a:ext cx="165100" cy="32124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ru-RU" sz="1950" b="1" dirty="0">
                <a:latin typeface="Arial"/>
                <a:cs typeface="Arial"/>
              </a:rPr>
              <a:t>5</a:t>
            </a:r>
            <a:endParaRPr sz="1950" b="1" dirty="0">
              <a:latin typeface="Arial"/>
              <a:cs typeface="Arial"/>
            </a:endParaRPr>
          </a:p>
        </p:txBody>
      </p:sp>
      <p:sp>
        <p:nvSpPr>
          <p:cNvPr id="60" name="object 48">
            <a:extLst>
              <a:ext uri="{FF2B5EF4-FFF2-40B4-BE49-F238E27FC236}">
                <a16:creationId xmlns:a16="http://schemas.microsoft.com/office/drawing/2014/main" id="{615235AC-5D95-42D2-A0DD-3C63ADAD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6137" y="1192781"/>
            <a:ext cx="10621205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b="1" spc="-130" dirty="0"/>
              <a:t>АНАЛИТИКА</a:t>
            </a:r>
            <a:endParaRPr lang="ru-RU" spc="-8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C71E3D0-3F7B-E84F-A680-70E7FAF557DA}"/>
              </a:ext>
            </a:extLst>
          </p:cNvPr>
          <p:cNvSpPr/>
          <p:nvPr/>
        </p:nvSpPr>
        <p:spPr>
          <a:xfrm>
            <a:off x="1772820" y="2824425"/>
            <a:ext cx="1014174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Рейтинг перспективности стран для экспорта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30" y="3638451"/>
            <a:ext cx="6457131" cy="509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769" y="3638451"/>
            <a:ext cx="6595615" cy="51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652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Roboto Medium</vt:lpstr>
      <vt:lpstr>Trebuchet MS</vt:lpstr>
      <vt:lpstr>Wingdings</vt:lpstr>
      <vt:lpstr>Office Theme</vt:lpstr>
      <vt:lpstr>ЦЕНТР ПОДДЕРЖКИ</vt:lpstr>
      <vt:lpstr>Услуги Центра поддержки экспорта</vt:lpstr>
      <vt:lpstr>1. Аналитика и обучение</vt:lpstr>
      <vt:lpstr>2. Подготовка МСП к экспорту</vt:lpstr>
      <vt:lpstr>3. Контакт с зарубежным партнером</vt:lpstr>
      <vt:lpstr>МЕРЫ ПОДДЕРКИ (СИСТЕМЫ ЛЬГОТ И ПРЕФЕРЕНЦИЙ) для победителей краевого конкурса в области качества «СДЕЛАНО НА КУБАНИ».</vt:lpstr>
      <vt:lpstr>КОНКУРС «ЭКСПОРТЕР ГОДА»</vt:lpstr>
      <vt:lpstr>ИТОГИ РАБОТЫ ЦПЭ В 2022 году</vt:lpstr>
      <vt:lpstr>АНАЛИТИКА</vt:lpstr>
      <vt:lpstr>Требования к получателям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ЦПЭ КК</dc:title>
  <dc:creator>Евгений-ЦПЭ КК</dc:creator>
  <cp:lastModifiedBy>u19_02</cp:lastModifiedBy>
  <cp:revision>100</cp:revision>
  <cp:lastPrinted>2023-07-05T08:33:06Z</cp:lastPrinted>
  <dcterms:created xsi:type="dcterms:W3CDTF">2020-07-08T12:09:31Z</dcterms:created>
  <dcterms:modified xsi:type="dcterms:W3CDTF">2023-07-26T13:08:05Z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2020-07-08T00:00:00Z</vt:filetime>
  </property>
</Properties>
</file>